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72"/>
  </p:notesMasterIdLst>
  <p:handoutMasterIdLst>
    <p:handoutMasterId r:id="rId73"/>
  </p:handoutMasterIdLst>
  <p:sldIdLst>
    <p:sldId id="267" r:id="rId2"/>
    <p:sldId id="268" r:id="rId3"/>
    <p:sldId id="259" r:id="rId4"/>
    <p:sldId id="269" r:id="rId5"/>
    <p:sldId id="271" r:id="rId6"/>
    <p:sldId id="270" r:id="rId7"/>
    <p:sldId id="272" r:id="rId8"/>
    <p:sldId id="273" r:id="rId9"/>
    <p:sldId id="274" r:id="rId10"/>
    <p:sldId id="275" r:id="rId11"/>
    <p:sldId id="277" r:id="rId12"/>
    <p:sldId id="279" r:id="rId13"/>
    <p:sldId id="280" r:id="rId14"/>
    <p:sldId id="278" r:id="rId15"/>
    <p:sldId id="281" r:id="rId16"/>
    <p:sldId id="282" r:id="rId17"/>
    <p:sldId id="283" r:id="rId18"/>
    <p:sldId id="285" r:id="rId19"/>
    <p:sldId id="286" r:id="rId20"/>
    <p:sldId id="287" r:id="rId21"/>
    <p:sldId id="288" r:id="rId22"/>
    <p:sldId id="289" r:id="rId23"/>
    <p:sldId id="291" r:id="rId24"/>
    <p:sldId id="292" r:id="rId25"/>
    <p:sldId id="294" r:id="rId26"/>
    <p:sldId id="293" r:id="rId27"/>
    <p:sldId id="295" r:id="rId28"/>
    <p:sldId id="297" r:id="rId29"/>
    <p:sldId id="304" r:id="rId30"/>
    <p:sldId id="305" r:id="rId31"/>
    <p:sldId id="306" r:id="rId32"/>
    <p:sldId id="308" r:id="rId33"/>
    <p:sldId id="309" r:id="rId34"/>
    <p:sldId id="310" r:id="rId35"/>
    <p:sldId id="312" r:id="rId36"/>
    <p:sldId id="311" r:id="rId37"/>
    <p:sldId id="299" r:id="rId38"/>
    <p:sldId id="301" r:id="rId39"/>
    <p:sldId id="302" r:id="rId40"/>
    <p:sldId id="303" r:id="rId41"/>
    <p:sldId id="313" r:id="rId42"/>
    <p:sldId id="314" r:id="rId43"/>
    <p:sldId id="315" r:id="rId44"/>
    <p:sldId id="316" r:id="rId45"/>
    <p:sldId id="317" r:id="rId46"/>
    <p:sldId id="318" r:id="rId47"/>
    <p:sldId id="319" r:id="rId48"/>
    <p:sldId id="320" r:id="rId49"/>
    <p:sldId id="322" r:id="rId50"/>
    <p:sldId id="323" r:id="rId51"/>
    <p:sldId id="321" r:id="rId52"/>
    <p:sldId id="324" r:id="rId53"/>
    <p:sldId id="326" r:id="rId54"/>
    <p:sldId id="327" r:id="rId55"/>
    <p:sldId id="328" r:id="rId56"/>
    <p:sldId id="329" r:id="rId57"/>
    <p:sldId id="330" r:id="rId58"/>
    <p:sldId id="331" r:id="rId59"/>
    <p:sldId id="325" r:id="rId60"/>
    <p:sldId id="332" r:id="rId61"/>
    <p:sldId id="333" r:id="rId62"/>
    <p:sldId id="334" r:id="rId63"/>
    <p:sldId id="335" r:id="rId64"/>
    <p:sldId id="337" r:id="rId65"/>
    <p:sldId id="338" r:id="rId66"/>
    <p:sldId id="339" r:id="rId67"/>
    <p:sldId id="340" r:id="rId68"/>
    <p:sldId id="342" r:id="rId69"/>
    <p:sldId id="336" r:id="rId70"/>
    <p:sldId id="341" r:id="rId7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9933"/>
    <a:srgbClr val="008080"/>
    <a:srgbClr val="1BA980"/>
    <a:srgbClr val="1EA682"/>
    <a:srgbClr val="11B356"/>
    <a:srgbClr val="99CC00"/>
    <a:srgbClr val="245EAB"/>
    <a:srgbClr val="A8C3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18" autoAdjust="0"/>
    <p:restoredTop sz="89362" autoAdjust="0"/>
  </p:normalViewPr>
  <p:slideViewPr>
    <p:cSldViewPr snapToGrid="0" snapToObjects="1" showGuides="1">
      <p:cViewPr varScale="1">
        <p:scale>
          <a:sx n="57" d="100"/>
          <a:sy n="57" d="100"/>
        </p:scale>
        <p:origin x="1492" y="44"/>
      </p:cViewPr>
      <p:guideLst/>
    </p:cSldViewPr>
  </p:slideViewPr>
  <p:notesTextViewPr>
    <p:cViewPr>
      <p:scale>
        <a:sx n="100" d="100"/>
        <a:sy n="100" d="100"/>
      </p:scale>
      <p:origin x="0" y="0"/>
    </p:cViewPr>
  </p:notesTextViewPr>
  <p:notesViewPr>
    <p:cSldViewPr snapToGrid="0" snapToObjects="1">
      <p:cViewPr varScale="1">
        <p:scale>
          <a:sx n="56" d="100"/>
          <a:sy n="56" d="100"/>
        </p:scale>
        <p:origin x="2772" y="84"/>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5DAE5C5-28DC-4CDE-A1D7-76DD75F92D4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36B62C77-6608-445B-933C-622D43C035F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933AE7D-7E4C-421E-B7E6-BBEA545194EA}" type="datetimeFigureOut">
              <a:rPr lang="en-US" smtClean="0"/>
              <a:t>07-Aug-23</a:t>
            </a:fld>
            <a:endParaRPr lang="en-US"/>
          </a:p>
        </p:txBody>
      </p:sp>
      <p:sp>
        <p:nvSpPr>
          <p:cNvPr id="4" name="Footer Placeholder 3">
            <a:extLst>
              <a:ext uri="{FF2B5EF4-FFF2-40B4-BE49-F238E27FC236}">
                <a16:creationId xmlns:a16="http://schemas.microsoft.com/office/drawing/2014/main" id="{512CB6DC-3B6C-4F39-8784-7F9137B99B0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BC72E688-A948-4854-81D7-866826A9278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6D093CA-8AD3-4D40-85E2-89871B605616}" type="slidenum">
              <a:rPr lang="en-US" smtClean="0"/>
              <a:t>‹#›</a:t>
            </a:fld>
            <a:endParaRPr lang="en-US"/>
          </a:p>
        </p:txBody>
      </p:sp>
    </p:spTree>
    <p:extLst>
      <p:ext uri="{BB962C8B-B14F-4D97-AF65-F5344CB8AC3E}">
        <p14:creationId xmlns:p14="http://schemas.microsoft.com/office/powerpoint/2010/main" val="247238338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Arial Regular"/>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Arial Regular"/>
              </a:defRPr>
            </a:lvl1pPr>
          </a:lstStyle>
          <a:p>
            <a:fld id="{0239D73C-AF14-7643-8BC7-209F4FB10DDF}" type="datetimeFigureOut">
              <a:rPr lang="en-US" smtClean="0"/>
              <a:pPr/>
              <a:t>07-Aug-23</a:t>
            </a:fld>
            <a:endParaRPr lang="en-US" dirty="0"/>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Arial Regular"/>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Arial Regular"/>
              </a:defRPr>
            </a:lvl1pPr>
          </a:lstStyle>
          <a:p>
            <a:fld id="{F52A25F9-16D3-E64A-8639-7B020C319E7B}" type="slidenum">
              <a:rPr lang="en-US" smtClean="0"/>
              <a:pPr/>
              <a:t>‹#›</a:t>
            </a:fld>
            <a:endParaRPr lang="en-US" dirty="0"/>
          </a:p>
        </p:txBody>
      </p:sp>
    </p:spTree>
    <p:extLst>
      <p:ext uri="{BB962C8B-B14F-4D97-AF65-F5344CB8AC3E}">
        <p14:creationId xmlns:p14="http://schemas.microsoft.com/office/powerpoint/2010/main" val="1908973073"/>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Arial Regular"/>
        <a:ea typeface="+mn-ea"/>
        <a:cs typeface="+mn-cs"/>
      </a:defRPr>
    </a:lvl1pPr>
    <a:lvl2pPr marL="457200" algn="l" defTabSz="914400" rtl="0" eaLnBrk="1" latinLnBrk="0" hangingPunct="1">
      <a:defRPr sz="1200" b="0" i="0" kern="1200">
        <a:solidFill>
          <a:schemeClr val="tx1"/>
        </a:solidFill>
        <a:latin typeface="Arial Regular"/>
        <a:ea typeface="+mn-ea"/>
        <a:cs typeface="+mn-cs"/>
      </a:defRPr>
    </a:lvl2pPr>
    <a:lvl3pPr marL="914400" algn="l" defTabSz="914400" rtl="0" eaLnBrk="1" latinLnBrk="0" hangingPunct="1">
      <a:defRPr sz="1200" b="0" i="0" kern="1200">
        <a:solidFill>
          <a:schemeClr val="tx1"/>
        </a:solidFill>
        <a:latin typeface="Arial Regular"/>
        <a:ea typeface="+mn-ea"/>
        <a:cs typeface="+mn-cs"/>
      </a:defRPr>
    </a:lvl3pPr>
    <a:lvl4pPr marL="1371600" algn="l" defTabSz="914400" rtl="0" eaLnBrk="1" latinLnBrk="0" hangingPunct="1">
      <a:defRPr sz="1200" b="0" i="0" kern="1200">
        <a:solidFill>
          <a:schemeClr val="tx1"/>
        </a:solidFill>
        <a:latin typeface="Arial Regular"/>
        <a:ea typeface="+mn-ea"/>
        <a:cs typeface="+mn-cs"/>
      </a:defRPr>
    </a:lvl4pPr>
    <a:lvl5pPr marL="1828800" algn="l" defTabSz="914400" rtl="0" eaLnBrk="1" latinLnBrk="0" hangingPunct="1">
      <a:defRPr sz="1200" b="0" i="0" kern="1200">
        <a:solidFill>
          <a:schemeClr val="tx1"/>
        </a:solidFill>
        <a:latin typeface="Arial Regular"/>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10"/>
          </p:nvPr>
        </p:nvSpPr>
        <p:spPr/>
        <p:txBody>
          <a:bodyPr/>
          <a:lstStyle/>
          <a:p>
            <a:fld id="{F52A25F9-16D3-E64A-8639-7B020C319E7B}" type="slidenum">
              <a:rPr lang="en-US" smtClean="0"/>
              <a:pPr/>
              <a:t>3</a:t>
            </a:fld>
            <a:endParaRPr lang="en-US" dirty="0"/>
          </a:p>
        </p:txBody>
      </p:sp>
    </p:spTree>
    <p:extLst>
      <p:ext uri="{BB962C8B-B14F-4D97-AF65-F5344CB8AC3E}">
        <p14:creationId xmlns:p14="http://schemas.microsoft.com/office/powerpoint/2010/main" val="40478957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Công</a:t>
            </a:r>
            <a:r>
              <a:rPr lang="en-US" baseline="0" dirty="0" smtClean="0"/>
              <a:t> </a:t>
            </a:r>
            <a:r>
              <a:rPr lang="en-US" baseline="0" dirty="0" err="1" smtClean="0"/>
              <a:t>cụ</a:t>
            </a:r>
            <a:r>
              <a:rPr lang="en-US" baseline="0" dirty="0" smtClean="0"/>
              <a:t> </a:t>
            </a:r>
            <a:r>
              <a:rPr lang="en-US" baseline="0" dirty="0" err="1" smtClean="0"/>
              <a:t>tương</a:t>
            </a:r>
            <a:r>
              <a:rPr lang="en-US" baseline="0" dirty="0" smtClean="0"/>
              <a:t> </a:t>
            </a:r>
            <a:r>
              <a:rPr lang="en-US" baseline="0" dirty="0" err="1" smtClean="0"/>
              <a:t>tự</a:t>
            </a:r>
            <a:r>
              <a:rPr lang="en-US" baseline="0" dirty="0" smtClean="0"/>
              <a:t>: </a:t>
            </a:r>
            <a:r>
              <a:rPr lang="en-US" dirty="0" smtClean="0"/>
              <a:t>https://totalhash.cymru.com/</a:t>
            </a:r>
          </a:p>
          <a:p>
            <a:endParaRPr lang="vi-VN" dirty="0"/>
          </a:p>
        </p:txBody>
      </p:sp>
      <p:sp>
        <p:nvSpPr>
          <p:cNvPr id="4" name="Slide Number Placeholder 3"/>
          <p:cNvSpPr>
            <a:spLocks noGrp="1"/>
          </p:cNvSpPr>
          <p:nvPr>
            <p:ph type="sldNum" sz="quarter" idx="10"/>
          </p:nvPr>
        </p:nvSpPr>
        <p:spPr/>
        <p:txBody>
          <a:bodyPr/>
          <a:lstStyle/>
          <a:p>
            <a:fld id="{F52A25F9-16D3-E64A-8639-7B020C319E7B}" type="slidenum">
              <a:rPr lang="en-US" smtClean="0"/>
              <a:pPr/>
              <a:t>22</a:t>
            </a:fld>
            <a:endParaRPr lang="en-US" dirty="0"/>
          </a:p>
        </p:txBody>
      </p:sp>
    </p:spTree>
    <p:extLst>
      <p:ext uri="{BB962C8B-B14F-4D97-AF65-F5344CB8AC3E}">
        <p14:creationId xmlns:p14="http://schemas.microsoft.com/office/powerpoint/2010/main" val="41937066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Bổ</a:t>
            </a:r>
            <a:r>
              <a:rPr lang="en-US" dirty="0" smtClean="0"/>
              <a:t> sung </a:t>
            </a:r>
            <a:r>
              <a:rPr lang="en-US" dirty="0" err="1" smtClean="0"/>
              <a:t>công</a:t>
            </a:r>
            <a:r>
              <a:rPr lang="en-US" dirty="0" smtClean="0"/>
              <a:t> </a:t>
            </a:r>
            <a:r>
              <a:rPr lang="en-US" dirty="0" err="1" smtClean="0"/>
              <a:t>cụ</a:t>
            </a:r>
            <a:r>
              <a:rPr lang="en-US" dirty="0" smtClean="0"/>
              <a:t> </a:t>
            </a:r>
            <a:r>
              <a:rPr lang="en-US" dirty="0" err="1" smtClean="0"/>
              <a:t>munin</a:t>
            </a:r>
            <a:r>
              <a:rPr lang="en-US" dirty="0" smtClean="0"/>
              <a:t> check hash </a:t>
            </a:r>
            <a:r>
              <a:rPr lang="en-US" dirty="0" err="1" smtClean="0"/>
              <a:t>từ</a:t>
            </a:r>
            <a:r>
              <a:rPr lang="en-US" dirty="0" smtClean="0"/>
              <a:t> </a:t>
            </a:r>
            <a:r>
              <a:rPr lang="en-US" dirty="0" err="1" smtClean="0"/>
              <a:t>nhiều</a:t>
            </a:r>
            <a:r>
              <a:rPr lang="en-US" dirty="0" smtClean="0"/>
              <a:t> </a:t>
            </a:r>
            <a:r>
              <a:rPr lang="en-US" dirty="0" err="1" smtClean="0"/>
              <a:t>nguồn</a:t>
            </a:r>
            <a:r>
              <a:rPr lang="en-US" dirty="0" smtClean="0"/>
              <a:t> </a:t>
            </a:r>
            <a:r>
              <a:rPr lang="en-US" dirty="0" err="1" smtClean="0"/>
              <a:t>Virustotal</a:t>
            </a:r>
            <a:r>
              <a:rPr lang="en-US" dirty="0" smtClean="0"/>
              <a:t> – </a:t>
            </a:r>
            <a:r>
              <a:rPr lang="en-US" dirty="0" err="1" smtClean="0"/>
              <a:t>Malshare</a:t>
            </a:r>
            <a:r>
              <a:rPr lang="en-US" dirty="0" smtClean="0"/>
              <a:t> – Hybrid-analysis: https://github.com/Neo23x0/munin </a:t>
            </a:r>
          </a:p>
          <a:p>
            <a:endParaRPr lang="en-US" dirty="0" smtClean="0"/>
          </a:p>
          <a:p>
            <a:r>
              <a:rPr lang="en-US" dirty="0" smtClean="0"/>
              <a:t>- Homework: </a:t>
            </a:r>
            <a:r>
              <a:rPr lang="en-US" dirty="0" err="1" smtClean="0"/>
              <a:t>Tìm</a:t>
            </a:r>
            <a:r>
              <a:rPr lang="en-US" baseline="0" dirty="0" smtClean="0"/>
              <a:t> </a:t>
            </a:r>
            <a:r>
              <a:rPr lang="en-US" baseline="0" dirty="0" err="1" smtClean="0"/>
              <a:t>hiểu</a:t>
            </a:r>
            <a:r>
              <a:rPr lang="en-US" baseline="0" dirty="0" smtClean="0"/>
              <a:t> </a:t>
            </a:r>
            <a:r>
              <a:rPr lang="en-US" baseline="0" dirty="0" err="1" smtClean="0"/>
              <a:t>kỹ</a:t>
            </a:r>
            <a:r>
              <a:rPr lang="en-US" baseline="0" dirty="0" smtClean="0"/>
              <a:t> </a:t>
            </a:r>
            <a:r>
              <a:rPr lang="en-US" baseline="0" dirty="0" err="1" smtClean="0"/>
              <a:t>về</a:t>
            </a:r>
            <a:r>
              <a:rPr lang="en-US" baseline="0" dirty="0" smtClean="0"/>
              <a:t> </a:t>
            </a:r>
            <a:r>
              <a:rPr lang="en-US" baseline="0" dirty="0" err="1" smtClean="0"/>
              <a:t>VirusTotal</a:t>
            </a:r>
            <a:r>
              <a:rPr lang="en-US" baseline="0" dirty="0" smtClean="0"/>
              <a:t> &amp; </a:t>
            </a:r>
            <a:r>
              <a:rPr lang="en-US" dirty="0" smtClean="0"/>
              <a:t>- Demo: </a:t>
            </a:r>
            <a:r>
              <a:rPr lang="en-US" dirty="0" err="1" smtClean="0"/>
              <a:t>dùng</a:t>
            </a:r>
            <a:r>
              <a:rPr lang="en-US" baseline="0" dirty="0" smtClean="0"/>
              <a:t> </a:t>
            </a:r>
            <a:r>
              <a:rPr lang="en-US" baseline="0" dirty="0" err="1" smtClean="0"/>
              <a:t>mã</a:t>
            </a:r>
            <a:r>
              <a:rPr lang="en-US" baseline="0" dirty="0" smtClean="0"/>
              <a:t> hash </a:t>
            </a:r>
            <a:r>
              <a:rPr lang="en-US" baseline="0" dirty="0" err="1" smtClean="0"/>
              <a:t>trong</a:t>
            </a:r>
            <a:r>
              <a:rPr lang="en-US" baseline="0" dirty="0" smtClean="0"/>
              <a:t> https://www.secureworks.com/research/wcry-ransomware-analysis </a:t>
            </a:r>
            <a:r>
              <a:rPr lang="en-US" baseline="0" dirty="0" err="1" smtClean="0"/>
              <a:t>để</a:t>
            </a:r>
            <a:r>
              <a:rPr lang="en-US" baseline="0" dirty="0" smtClean="0"/>
              <a:t> </a:t>
            </a:r>
            <a:r>
              <a:rPr lang="en-US" baseline="0" dirty="0" err="1" smtClean="0"/>
              <a:t>phân</a:t>
            </a:r>
            <a:r>
              <a:rPr lang="en-US" baseline="0" dirty="0" smtClean="0"/>
              <a:t> </a:t>
            </a:r>
            <a:r>
              <a:rPr lang="en-US" baseline="0" dirty="0" err="1" smtClean="0"/>
              <a:t>tích</a:t>
            </a:r>
            <a:r>
              <a:rPr lang="en-US" baseline="0" dirty="0" smtClean="0"/>
              <a:t> </a:t>
            </a:r>
            <a:r>
              <a:rPr lang="en-US" baseline="0" dirty="0" err="1" smtClean="0"/>
              <a:t>cho</a:t>
            </a:r>
            <a:r>
              <a:rPr lang="en-US" baseline="0" dirty="0" smtClean="0"/>
              <a:t> </a:t>
            </a:r>
            <a:r>
              <a:rPr lang="en-US" baseline="0" dirty="0" err="1" smtClean="0"/>
              <a:t>nhanh</a:t>
            </a:r>
            <a:r>
              <a:rPr lang="en-US" baseline="0" dirty="0" smtClean="0"/>
              <a:t>. </a:t>
            </a:r>
            <a:r>
              <a:rPr lang="en-US" baseline="0" dirty="0" smtClean="0">
                <a:sym typeface="Wingdings" panose="05000000000000000000" pitchFamily="2" charset="2"/>
              </a:rPr>
              <a:t> </a:t>
            </a:r>
            <a:r>
              <a:rPr lang="en-US" baseline="0" dirty="0" err="1" smtClean="0">
                <a:sym typeface="Wingdings" panose="05000000000000000000" pitchFamily="2" charset="2"/>
              </a:rPr>
              <a:t>Nhắc</a:t>
            </a:r>
            <a:r>
              <a:rPr lang="en-US" baseline="0" dirty="0" smtClean="0">
                <a:sym typeface="Wingdings" panose="05000000000000000000" pitchFamily="2" charset="2"/>
              </a:rPr>
              <a:t> </a:t>
            </a:r>
            <a:r>
              <a:rPr lang="en-US" baseline="0" dirty="0" err="1" smtClean="0">
                <a:sym typeface="Wingdings" panose="05000000000000000000" pitchFamily="2" charset="2"/>
              </a:rPr>
              <a:t>lại</a:t>
            </a:r>
            <a:r>
              <a:rPr lang="en-US" baseline="0" dirty="0" smtClean="0">
                <a:sym typeface="Wingdings" panose="05000000000000000000" pitchFamily="2" charset="2"/>
              </a:rPr>
              <a:t> </a:t>
            </a:r>
            <a:r>
              <a:rPr lang="en-US" baseline="0" dirty="0" err="1" smtClean="0">
                <a:sym typeface="Wingdings" panose="05000000000000000000" pitchFamily="2" charset="2"/>
              </a:rPr>
              <a:t>lợi</a:t>
            </a:r>
            <a:r>
              <a:rPr lang="en-US" baseline="0" dirty="0" smtClean="0">
                <a:sym typeface="Wingdings" panose="05000000000000000000" pitchFamily="2" charset="2"/>
              </a:rPr>
              <a:t> </a:t>
            </a:r>
            <a:r>
              <a:rPr lang="en-US" baseline="0" dirty="0" err="1" smtClean="0">
                <a:sym typeface="Wingdings" panose="05000000000000000000" pitchFamily="2" charset="2"/>
              </a:rPr>
              <a:t>ích</a:t>
            </a:r>
            <a:r>
              <a:rPr lang="en-US" baseline="0" dirty="0" smtClean="0">
                <a:sym typeface="Wingdings" panose="05000000000000000000" pitchFamily="2" charset="2"/>
              </a:rPr>
              <a:t> </a:t>
            </a:r>
            <a:r>
              <a:rPr lang="en-US" baseline="0" dirty="0" err="1" smtClean="0">
                <a:sym typeface="Wingdings" panose="05000000000000000000" pitchFamily="2" charset="2"/>
              </a:rPr>
              <a:t>của</a:t>
            </a:r>
            <a:r>
              <a:rPr lang="en-US" baseline="0" dirty="0" smtClean="0">
                <a:sym typeface="Wingdings" panose="05000000000000000000" pitchFamily="2" charset="2"/>
              </a:rPr>
              <a:t> Hash value.</a:t>
            </a:r>
            <a:endParaRPr lang="en-US" dirty="0" smtClean="0"/>
          </a:p>
          <a:p>
            <a:endParaRPr lang="vi-VN" dirty="0"/>
          </a:p>
        </p:txBody>
      </p:sp>
      <p:sp>
        <p:nvSpPr>
          <p:cNvPr id="4" name="Slide Number Placeholder 3"/>
          <p:cNvSpPr>
            <a:spLocks noGrp="1"/>
          </p:cNvSpPr>
          <p:nvPr>
            <p:ph type="sldNum" sz="quarter" idx="10"/>
          </p:nvPr>
        </p:nvSpPr>
        <p:spPr/>
        <p:txBody>
          <a:bodyPr/>
          <a:lstStyle/>
          <a:p>
            <a:fld id="{F52A25F9-16D3-E64A-8639-7B020C319E7B}" type="slidenum">
              <a:rPr lang="en-US" smtClean="0"/>
              <a:pPr/>
              <a:t>23</a:t>
            </a:fld>
            <a:endParaRPr lang="en-US" dirty="0"/>
          </a:p>
        </p:txBody>
      </p:sp>
    </p:spTree>
    <p:extLst>
      <p:ext uri="{BB962C8B-B14F-4D97-AF65-F5344CB8AC3E}">
        <p14:creationId xmlns:p14="http://schemas.microsoft.com/office/powerpoint/2010/main" val="1861573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Ví dụ, nếu một phần mềm độc hại tạo một tệp, tên tệp được lưu trữ dưới dạng chuỗi trong tệp nhị phân. </a:t>
            </a:r>
          </a:p>
          <a:p>
            <a:r>
              <a:rPr lang="vi-VN" dirty="0" smtClean="0"/>
              <a:t>Hoặc, nếu một phần mềm độc hại phân giải một tên miền được điều khiển bởi kẻ tấn công, thì tên miền đó được lưu trữ dưới dạng chuỗi. </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sym typeface="Wingdings" panose="05000000000000000000" pitchFamily="2" charset="2"/>
              </a:rPr>
              <a:t> </a:t>
            </a:r>
            <a:r>
              <a:rPr lang="vi-VN" dirty="0" smtClean="0"/>
              <a:t>Các chuỗi được trích xuất từ tệp nhị phân có chứa các tham chiếu đến tên tệp, URL, tên miền, địa chỉ IP, lệnh tấn công, registry,... Thì khả năng cao là có dính mã độc.</a:t>
            </a:r>
            <a:endParaRPr lang="vi-VN" dirty="0"/>
          </a:p>
        </p:txBody>
      </p:sp>
      <p:sp>
        <p:nvSpPr>
          <p:cNvPr id="4" name="Slide Number Placeholder 3"/>
          <p:cNvSpPr>
            <a:spLocks noGrp="1"/>
          </p:cNvSpPr>
          <p:nvPr>
            <p:ph type="sldNum" sz="quarter" idx="10"/>
          </p:nvPr>
        </p:nvSpPr>
        <p:spPr/>
        <p:txBody>
          <a:bodyPr/>
          <a:lstStyle/>
          <a:p>
            <a:fld id="{F52A25F9-16D3-E64A-8639-7B020C319E7B}" type="slidenum">
              <a:rPr lang="en-US" smtClean="0"/>
              <a:pPr/>
              <a:t>24</a:t>
            </a:fld>
            <a:endParaRPr lang="en-US" dirty="0"/>
          </a:p>
        </p:txBody>
      </p:sp>
    </p:spTree>
    <p:extLst>
      <p:ext uri="{BB962C8B-B14F-4D97-AF65-F5344CB8AC3E}">
        <p14:creationId xmlns:p14="http://schemas.microsoft.com/office/powerpoint/2010/main" val="34104703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err="1" smtClean="0"/>
              <a:t>Thỉnh</a:t>
            </a:r>
            <a:r>
              <a:rPr lang="en-US" baseline="0" dirty="0" smtClean="0"/>
              <a:t> </a:t>
            </a:r>
            <a:r>
              <a:rPr lang="en-US" baseline="0" dirty="0" err="1" smtClean="0"/>
              <a:t>thoảng</a:t>
            </a:r>
            <a:r>
              <a:rPr lang="en-US" baseline="0" dirty="0" smtClean="0"/>
              <a:t> Strings tool </a:t>
            </a:r>
            <a:r>
              <a:rPr lang="en-US" baseline="0" dirty="0" err="1" smtClean="0"/>
              <a:t>xác</a:t>
            </a:r>
            <a:r>
              <a:rPr lang="en-US" baseline="0" dirty="0" smtClean="0"/>
              <a:t> </a:t>
            </a:r>
            <a:r>
              <a:rPr lang="en-US" baseline="0" dirty="0" err="1" smtClean="0"/>
              <a:t>định</a:t>
            </a:r>
            <a:r>
              <a:rPr lang="en-US" baseline="0" dirty="0" smtClean="0"/>
              <a:t> </a:t>
            </a:r>
            <a:r>
              <a:rPr lang="en-US" baseline="0" dirty="0" err="1" smtClean="0"/>
              <a:t>nhầm</a:t>
            </a:r>
            <a:r>
              <a:rPr lang="en-US" baseline="0" dirty="0" smtClean="0"/>
              <a:t> strings (</a:t>
            </a:r>
            <a:r>
              <a:rPr lang="en-US" baseline="0" dirty="0" err="1" smtClean="0"/>
              <a:t>vì</a:t>
            </a:r>
            <a:r>
              <a:rPr lang="en-US" baseline="0" dirty="0" smtClean="0"/>
              <a:t> </a:t>
            </a:r>
            <a:r>
              <a:rPr lang="en-US" baseline="0" dirty="0" err="1" smtClean="0"/>
              <a:t>nó</a:t>
            </a:r>
            <a:r>
              <a:rPr lang="en-US" baseline="0" dirty="0" smtClean="0"/>
              <a:t> search 3-letter) or greater sequence of ASCII and Unicode characters. </a:t>
            </a:r>
            <a:r>
              <a:rPr lang="en-US" baseline="0" dirty="0" smtClean="0">
                <a:sym typeface="Wingdings" panose="05000000000000000000" pitchFamily="2" charset="2"/>
              </a:rPr>
              <a:t> </a:t>
            </a:r>
            <a:r>
              <a:rPr lang="en-US" baseline="0" dirty="0" err="1" smtClean="0">
                <a:sym typeface="Wingdings" panose="05000000000000000000" pitchFamily="2" charset="2"/>
              </a:rPr>
              <a:t>Tự</a:t>
            </a:r>
            <a:r>
              <a:rPr lang="en-US" baseline="0" dirty="0" smtClean="0">
                <a:sym typeface="Wingdings" panose="05000000000000000000" pitchFamily="2" charset="2"/>
              </a:rPr>
              <a:t> </a:t>
            </a:r>
            <a:r>
              <a:rPr lang="en-US" baseline="0" dirty="0" err="1" smtClean="0">
                <a:sym typeface="Wingdings" panose="05000000000000000000" pitchFamily="2" charset="2"/>
              </a:rPr>
              <a:t>phân</a:t>
            </a:r>
            <a:r>
              <a:rPr lang="en-US" baseline="0" dirty="0" smtClean="0">
                <a:sym typeface="Wingdings" panose="05000000000000000000" pitchFamily="2" charset="2"/>
              </a:rPr>
              <a:t> </a:t>
            </a:r>
            <a:r>
              <a:rPr lang="en-US" baseline="0" dirty="0" err="1" smtClean="0">
                <a:sym typeface="Wingdings" panose="05000000000000000000" pitchFamily="2" charset="2"/>
              </a:rPr>
              <a:t>biệt</a:t>
            </a:r>
            <a:r>
              <a:rPr lang="en-US" baseline="0" dirty="0" smtClean="0">
                <a:sym typeface="Wingdings" panose="05000000000000000000" pitchFamily="2" charset="2"/>
              </a:rPr>
              <a:t> (</a:t>
            </a:r>
            <a:r>
              <a:rPr lang="en-US" baseline="0" dirty="0" err="1" smtClean="0">
                <a:sym typeface="Wingdings" panose="05000000000000000000" pitchFamily="2" charset="2"/>
              </a:rPr>
              <a:t>thường</a:t>
            </a:r>
            <a:r>
              <a:rPr lang="en-US" baseline="0" dirty="0" smtClean="0">
                <a:sym typeface="Wingdings" panose="05000000000000000000" pitchFamily="2" charset="2"/>
              </a:rPr>
              <a:t> not present legitimate text).</a:t>
            </a:r>
          </a:p>
          <a:p>
            <a:endParaRPr lang="vi-VN" dirty="0"/>
          </a:p>
        </p:txBody>
      </p:sp>
      <p:sp>
        <p:nvSpPr>
          <p:cNvPr id="4" name="Slide Number Placeholder 3"/>
          <p:cNvSpPr>
            <a:spLocks noGrp="1"/>
          </p:cNvSpPr>
          <p:nvPr>
            <p:ph type="sldNum" sz="quarter" idx="10"/>
          </p:nvPr>
        </p:nvSpPr>
        <p:spPr/>
        <p:txBody>
          <a:bodyPr/>
          <a:lstStyle/>
          <a:p>
            <a:fld id="{F52A25F9-16D3-E64A-8639-7B020C319E7B}" type="slidenum">
              <a:rPr lang="en-US" smtClean="0"/>
              <a:pPr/>
              <a:t>25</a:t>
            </a:fld>
            <a:endParaRPr lang="en-US" dirty="0"/>
          </a:p>
        </p:txBody>
      </p:sp>
    </p:spTree>
    <p:extLst>
      <p:ext uri="{BB962C8B-B14F-4D97-AF65-F5344CB8AC3E}">
        <p14:creationId xmlns:p14="http://schemas.microsoft.com/office/powerpoint/2010/main" val="11773102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sym typeface="Wingdings" panose="05000000000000000000" pitchFamily="2" charset="2"/>
              </a:rPr>
              <a:t>Windows function names </a:t>
            </a:r>
            <a:r>
              <a:rPr lang="en-US" baseline="0" dirty="0" err="1" smtClean="0">
                <a:sym typeface="Wingdings" panose="05000000000000000000" pitchFamily="2" charset="2"/>
              </a:rPr>
              <a:t>thường</a:t>
            </a:r>
            <a:r>
              <a:rPr lang="en-US" baseline="0" dirty="0" smtClean="0">
                <a:sym typeface="Wingdings" panose="05000000000000000000" pitchFamily="2" charset="2"/>
              </a:rPr>
              <a:t> </a:t>
            </a:r>
            <a:r>
              <a:rPr lang="en-US" baseline="0" dirty="0" err="1" smtClean="0">
                <a:sym typeface="Wingdings" panose="05000000000000000000" pitchFamily="2" charset="2"/>
              </a:rPr>
              <a:t>bắt</a:t>
            </a:r>
            <a:r>
              <a:rPr lang="en-US" baseline="0" dirty="0" smtClean="0">
                <a:sym typeface="Wingdings" panose="05000000000000000000" pitchFamily="2" charset="2"/>
              </a:rPr>
              <a:t> </a:t>
            </a:r>
            <a:r>
              <a:rPr lang="en-US" baseline="0" dirty="0" err="1" smtClean="0">
                <a:sym typeface="Wingdings" panose="05000000000000000000" pitchFamily="2" charset="2"/>
              </a:rPr>
              <a:t>đầu</a:t>
            </a:r>
            <a:r>
              <a:rPr lang="en-US" baseline="0" dirty="0" smtClean="0">
                <a:sym typeface="Wingdings" panose="05000000000000000000" pitchFamily="2" charset="2"/>
              </a:rPr>
              <a:t> </a:t>
            </a:r>
            <a:r>
              <a:rPr lang="en-US" baseline="0" dirty="0" err="1" smtClean="0">
                <a:sym typeface="Wingdings" panose="05000000000000000000" pitchFamily="2" charset="2"/>
              </a:rPr>
              <a:t>với</a:t>
            </a:r>
            <a:r>
              <a:rPr lang="en-US" baseline="0" dirty="0" smtClean="0">
                <a:sym typeface="Wingdings" panose="05000000000000000000" pitchFamily="2" charset="2"/>
              </a:rPr>
              <a:t> </a:t>
            </a:r>
            <a:r>
              <a:rPr lang="en-US" b="1" baseline="0" dirty="0" smtClean="0">
                <a:sym typeface="Wingdings" panose="05000000000000000000" pitchFamily="2" charset="2"/>
              </a:rPr>
              <a:t>a capital letter </a:t>
            </a:r>
            <a:r>
              <a:rPr lang="en-US" baseline="0" dirty="0" smtClean="0">
                <a:sym typeface="Wingdings" panose="05000000000000000000" pitchFamily="2" charset="2"/>
              </a:rPr>
              <a:t>and subsequent words also begin with a capital letter. VD: </a:t>
            </a:r>
            <a:r>
              <a:rPr lang="en-US" baseline="0" dirty="0" err="1" smtClean="0">
                <a:sym typeface="Wingdings" panose="05000000000000000000" pitchFamily="2" charset="2"/>
              </a:rPr>
              <a:t>GetLayout</a:t>
            </a:r>
            <a:r>
              <a:rPr lang="en-US" baseline="0" dirty="0" smtClean="0">
                <a:sym typeface="Wingdings" panose="05000000000000000000" pitchFamily="2" charset="2"/>
              </a:rPr>
              <a:t>, </a:t>
            </a:r>
            <a:r>
              <a:rPr lang="en-US" baseline="0" dirty="0" err="1" smtClean="0">
                <a:sym typeface="Wingdings" panose="05000000000000000000" pitchFamily="2" charset="2"/>
              </a:rPr>
              <a:t>CreateProccess</a:t>
            </a:r>
            <a:r>
              <a:rPr lang="en-US" baseline="0" dirty="0" smtClean="0">
                <a:sym typeface="Wingdings" panose="05000000000000000000" pitchFamily="2" charset="2"/>
              </a:rPr>
              <a:t>.</a:t>
            </a:r>
            <a:endParaRPr lang="en-US" dirty="0" smtClean="0"/>
          </a:p>
          <a:p>
            <a:r>
              <a:rPr lang="en-US" dirty="0" smtClean="0"/>
              <a:t>The strings utility ported to Windows by Mark </a:t>
            </a:r>
            <a:r>
              <a:rPr lang="en-US" dirty="0" err="1" smtClean="0"/>
              <a:t>Russinovich</a:t>
            </a:r>
            <a:r>
              <a:rPr lang="en-US" dirty="0" smtClean="0"/>
              <a:t> (https:/​/</a:t>
            </a:r>
            <a:r>
              <a:rPr lang="en-US" dirty="0" err="1" smtClean="0"/>
              <a:t>technet</a:t>
            </a:r>
            <a:r>
              <a:rPr lang="en-US" dirty="0" smtClean="0"/>
              <a:t>.​</a:t>
            </a:r>
            <a:r>
              <a:rPr lang="en-US" dirty="0" err="1" smtClean="0"/>
              <a:t>microsoft</a:t>
            </a:r>
            <a:r>
              <a:rPr lang="en-US" dirty="0" smtClean="0"/>
              <a:t>.​com/​</a:t>
            </a:r>
            <a:r>
              <a:rPr lang="en-US" dirty="0" err="1" smtClean="0"/>
              <a:t>en</a:t>
            </a:r>
            <a:r>
              <a:rPr lang="en-US" dirty="0" smtClean="0"/>
              <a:t>-​us/​</a:t>
            </a:r>
            <a:r>
              <a:rPr lang="en-US" dirty="0" err="1" smtClean="0"/>
              <a:t>sysinternals</a:t>
            </a:r>
            <a:r>
              <a:rPr lang="en-US" dirty="0" smtClean="0"/>
              <a:t>/​strings.​</a:t>
            </a:r>
            <a:r>
              <a:rPr lang="en-US" dirty="0" err="1" smtClean="0"/>
              <a:t>aspx</a:t>
            </a:r>
            <a:r>
              <a:rPr lang="en-US" dirty="0" smtClean="0"/>
              <a:t>) and PPEE (https:/​/​www.​</a:t>
            </a:r>
            <a:r>
              <a:rPr lang="en-US" dirty="0" err="1" smtClean="0"/>
              <a:t>mzrst</a:t>
            </a:r>
            <a:r>
              <a:rPr lang="en-US" dirty="0" smtClean="0"/>
              <a:t>.​com/​) are some of the other tools that can be used to extract both ASCII and Unicode strings.</a:t>
            </a:r>
            <a:endParaRPr lang="vi-VN" dirty="0"/>
          </a:p>
        </p:txBody>
      </p:sp>
      <p:sp>
        <p:nvSpPr>
          <p:cNvPr id="4" name="Slide Number Placeholder 3"/>
          <p:cNvSpPr>
            <a:spLocks noGrp="1"/>
          </p:cNvSpPr>
          <p:nvPr>
            <p:ph type="sldNum" sz="quarter" idx="10"/>
          </p:nvPr>
        </p:nvSpPr>
        <p:spPr/>
        <p:txBody>
          <a:bodyPr/>
          <a:lstStyle/>
          <a:p>
            <a:fld id="{F52A25F9-16D3-E64A-8639-7B020C319E7B}" type="slidenum">
              <a:rPr lang="en-US" smtClean="0"/>
              <a:pPr/>
              <a:t>26</a:t>
            </a:fld>
            <a:endParaRPr lang="en-US" dirty="0"/>
          </a:p>
        </p:txBody>
      </p:sp>
    </p:spTree>
    <p:extLst>
      <p:ext uri="{BB962C8B-B14F-4D97-AF65-F5344CB8AC3E}">
        <p14:creationId xmlns:p14="http://schemas.microsoft.com/office/powerpoint/2010/main" val="8008859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z="1200" b="0" i="0" kern="1200" dirty="0" smtClean="0">
                <a:solidFill>
                  <a:schemeClr val="tx1"/>
                </a:solidFill>
                <a:effectLst/>
                <a:latin typeface="Arial Regular"/>
                <a:ea typeface="+mn-ea"/>
                <a:cs typeface="+mn-cs"/>
              </a:rPr>
              <a:t>XOR Encryption: Sử dụng phép toán XOR để mã hóa chuỗi bằng một khóa. Để đọc lại chuỗi gốc, phải sử dụng cùng khóa XOR để giải mã.</a:t>
            </a:r>
          </a:p>
          <a:p>
            <a:r>
              <a:rPr lang="vi-VN" sz="1200" b="0" i="0" kern="1200" dirty="0" smtClean="0">
                <a:solidFill>
                  <a:schemeClr val="tx1"/>
                </a:solidFill>
                <a:effectLst/>
                <a:latin typeface="Arial Regular"/>
                <a:ea typeface="+mn-ea"/>
                <a:cs typeface="+mn-cs"/>
              </a:rPr>
              <a:t>Base64 Encoding: Chuyển đổi chuỗi thành một dạng mã hóa Base64, làm cho nó trở thành một chuỗi chữ cái, số và ký tự đặc biệt khó đọc được.</a:t>
            </a:r>
          </a:p>
          <a:p>
            <a:r>
              <a:rPr lang="vi-VN" sz="1200" b="0" i="0" kern="1200" dirty="0" smtClean="0">
                <a:solidFill>
                  <a:schemeClr val="tx1"/>
                </a:solidFill>
                <a:effectLst/>
                <a:latin typeface="Arial Regular"/>
                <a:ea typeface="+mn-ea"/>
                <a:cs typeface="+mn-cs"/>
              </a:rPr>
              <a:t>Unicode Escaping: Sử dụng mã Unicode để biểu diễn các ký tự trong chuỗi, làm cho chuỗi trông rất khác biệt và khó đọc.</a:t>
            </a:r>
          </a:p>
          <a:p>
            <a:r>
              <a:rPr lang="vi-VN" sz="1200" b="0" i="0" kern="1200" dirty="0" smtClean="0">
                <a:solidFill>
                  <a:schemeClr val="tx1"/>
                </a:solidFill>
                <a:effectLst/>
                <a:latin typeface="Arial Regular"/>
                <a:ea typeface="+mn-ea"/>
                <a:cs typeface="+mn-cs"/>
              </a:rPr>
              <a:t>String Concatenation: Chia nhỏ chuỗi thành các phần nhỏ và sau đó nối chúng lại bằng các phép tính hóa như XOR hoặc Base64.</a:t>
            </a:r>
          </a:p>
          <a:p>
            <a:r>
              <a:rPr lang="vi-VN" sz="1200" b="0" i="0" kern="1200" dirty="0" smtClean="0">
                <a:solidFill>
                  <a:schemeClr val="tx1"/>
                </a:solidFill>
                <a:effectLst/>
                <a:latin typeface="Arial Regular"/>
                <a:ea typeface="+mn-ea"/>
                <a:cs typeface="+mn-cs"/>
              </a:rPr>
              <a:t>Dynamic String Decryption: Thực hiện giải mã chuỗi một cách động trong quá trình thực thi, làm cho việc phát hiện chuỗi trở nên khó khăn hơn.</a:t>
            </a:r>
          </a:p>
          <a:p>
            <a:endParaRPr lang="vi-VN" dirty="0"/>
          </a:p>
        </p:txBody>
      </p:sp>
      <p:sp>
        <p:nvSpPr>
          <p:cNvPr id="4" name="Slide Number Placeholder 3"/>
          <p:cNvSpPr>
            <a:spLocks noGrp="1"/>
          </p:cNvSpPr>
          <p:nvPr>
            <p:ph type="sldNum" sz="quarter" idx="10"/>
          </p:nvPr>
        </p:nvSpPr>
        <p:spPr/>
        <p:txBody>
          <a:bodyPr/>
          <a:lstStyle/>
          <a:p>
            <a:fld id="{F52A25F9-16D3-E64A-8639-7B020C319E7B}" type="slidenum">
              <a:rPr lang="en-US" smtClean="0"/>
              <a:pPr/>
              <a:t>28</a:t>
            </a:fld>
            <a:endParaRPr lang="en-US" dirty="0"/>
          </a:p>
        </p:txBody>
      </p:sp>
    </p:spTree>
    <p:extLst>
      <p:ext uri="{BB962C8B-B14F-4D97-AF65-F5344CB8AC3E}">
        <p14:creationId xmlns:p14="http://schemas.microsoft.com/office/powerpoint/2010/main" val="31839844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z="1200" b="0" i="0" kern="1200" dirty="0" smtClean="0">
                <a:solidFill>
                  <a:schemeClr val="tx1"/>
                </a:solidFill>
                <a:effectLst/>
                <a:latin typeface="Arial Regular"/>
                <a:ea typeface="+mn-ea"/>
                <a:cs typeface="+mn-cs"/>
              </a:rPr>
              <a:t>- Một giá trị tốt để tìm kiếm là "http", vì các kẻ tấn công thường muốn giấu đi các URL trong mã độc. Khi tìm thấy chuỗi "http", có thể đề cập đến việc kẻ tấn công sử dụng URL để thực hiện các hoạt động độc hại như tải xuống mã độc từ máy chủ từ xa.</a:t>
            </a:r>
          </a:p>
          <a:p>
            <a:r>
              <a:rPr lang="vi-VN" sz="1200" b="0" i="0" kern="1200" dirty="0" smtClean="0">
                <a:solidFill>
                  <a:schemeClr val="tx1"/>
                </a:solidFill>
                <a:effectLst/>
                <a:latin typeface="Arial Regular"/>
                <a:ea typeface="+mn-ea"/>
                <a:cs typeface="+mn-cs"/>
              </a:rPr>
              <a:t>- “This program", vì điều đó có thể xác định một tệp thực thi Windows đã được nhúng và mã hóa XOR, thông thường có chuỗi "This program cannot be run in DOS mode" trong phần DOS của tiêu đề PE. Khi tìm thấy chuỗi này, có thể đề cập đến việc phần mềm độc hại đã được obfuscate bằng phép XOR và chạy trên môi trường Windows.</a:t>
            </a:r>
          </a:p>
          <a:p>
            <a:pPr marL="171450" indent="-171450">
              <a:buFontTx/>
              <a:buChar char="-"/>
            </a:pPr>
            <a:r>
              <a:rPr lang="en-US" dirty="0" smtClean="0"/>
              <a:t>(DEMO XOR</a:t>
            </a:r>
            <a:r>
              <a:rPr lang="en-US" baseline="0" dirty="0" smtClean="0"/>
              <a:t> first value)</a:t>
            </a:r>
          </a:p>
          <a:p>
            <a:pPr marL="0" indent="0">
              <a:buFontTx/>
              <a:buNone/>
            </a:pPr>
            <a:r>
              <a:rPr lang="en-US" baseline="0" dirty="0" smtClean="0">
                <a:sym typeface="Wingdings" panose="05000000000000000000" pitchFamily="2" charset="2"/>
              </a:rPr>
              <a:t> </a:t>
            </a:r>
            <a:r>
              <a:rPr lang="vi-VN" baseline="0" dirty="0" smtClean="0">
                <a:sym typeface="Wingdings" panose="05000000000000000000" pitchFamily="2" charset="2"/>
              </a:rPr>
              <a:t>Phương pháp này dễ đoán ra được</a:t>
            </a:r>
            <a:endParaRPr lang="en-US" baseline="0" dirty="0" smtClean="0"/>
          </a:p>
          <a:p>
            <a:pPr marL="171450" indent="-171450">
              <a:buFontTx/>
              <a:buChar char="-"/>
            </a:pPr>
            <a:r>
              <a:rPr lang="en-US" sz="1200" b="0" i="0" kern="1200" dirty="0" smtClean="0">
                <a:solidFill>
                  <a:schemeClr val="tx1"/>
                </a:solidFill>
                <a:effectLst/>
                <a:latin typeface="Arial Regular"/>
                <a:ea typeface="+mn-ea"/>
                <a:cs typeface="+mn-cs"/>
              </a:rPr>
              <a:t>XOR the letter ‘h’ with 0x55, then the letter ‘t’ with 0x56, and so on  (</a:t>
            </a:r>
            <a:r>
              <a:rPr lang="en-US" sz="1200" b="1" i="0" kern="1200" dirty="0" smtClean="0">
                <a:solidFill>
                  <a:schemeClr val="tx1"/>
                </a:solidFill>
                <a:effectLst/>
                <a:latin typeface="Arial Regular"/>
                <a:ea typeface="+mn-ea"/>
                <a:cs typeface="+mn-cs"/>
              </a:rPr>
              <a:t>two-cycle approach</a:t>
            </a:r>
            <a:r>
              <a:rPr lang="en-US" sz="1200" b="0" i="0" kern="1200" dirty="0" smtClean="0">
                <a:solidFill>
                  <a:schemeClr val="tx1"/>
                </a:solidFill>
                <a:effectLst/>
                <a:latin typeface="Arial Regular"/>
                <a:ea typeface="+mn-ea"/>
                <a:cs typeface="+mn-cs"/>
              </a:rPr>
              <a:t>)</a:t>
            </a:r>
          </a:p>
          <a:p>
            <a:pPr marL="171450" indent="-171450">
              <a:buFontTx/>
              <a:buChar char="-"/>
            </a:pPr>
            <a:r>
              <a:rPr lang="en-US" sz="1200" b="0" i="0" kern="1200" dirty="0" smtClean="0">
                <a:solidFill>
                  <a:schemeClr val="tx1"/>
                </a:solidFill>
                <a:effectLst/>
                <a:latin typeface="Arial Regular"/>
                <a:ea typeface="+mn-ea"/>
                <a:cs typeface="+mn-cs"/>
              </a:rPr>
              <a:t>Popular</a:t>
            </a:r>
            <a:r>
              <a:rPr lang="en-US" sz="1200" b="0" i="0" kern="1200" baseline="0" dirty="0" smtClean="0">
                <a:solidFill>
                  <a:schemeClr val="tx1"/>
                </a:solidFill>
                <a:effectLst/>
                <a:latin typeface="Arial Regular"/>
                <a:ea typeface="+mn-ea"/>
                <a:cs typeface="+mn-cs"/>
              </a:rPr>
              <a:t> tool: </a:t>
            </a:r>
            <a:r>
              <a:rPr lang="en-US" sz="1200" b="1" i="0" kern="1200" baseline="0" dirty="0" err="1" smtClean="0">
                <a:solidFill>
                  <a:schemeClr val="tx1"/>
                </a:solidFill>
                <a:effectLst/>
                <a:latin typeface="Arial Regular"/>
                <a:ea typeface="+mn-ea"/>
                <a:cs typeface="+mn-cs"/>
              </a:rPr>
              <a:t>XORSearch</a:t>
            </a:r>
            <a:r>
              <a:rPr lang="en-US" sz="1200" b="1" i="0" kern="1200" baseline="0" dirty="0" smtClean="0">
                <a:solidFill>
                  <a:schemeClr val="tx1"/>
                </a:solidFill>
                <a:effectLst/>
                <a:latin typeface="Arial Regular"/>
                <a:ea typeface="+mn-ea"/>
                <a:cs typeface="+mn-cs"/>
              </a:rPr>
              <a:t> and </a:t>
            </a:r>
            <a:r>
              <a:rPr lang="en-US" sz="1200" b="1" i="0" kern="1200" baseline="0" dirty="0" err="1" smtClean="0">
                <a:solidFill>
                  <a:schemeClr val="tx1"/>
                </a:solidFill>
                <a:effectLst/>
                <a:latin typeface="Arial Regular"/>
                <a:ea typeface="+mn-ea"/>
                <a:cs typeface="+mn-cs"/>
              </a:rPr>
              <a:t>XORStrings</a:t>
            </a:r>
            <a:r>
              <a:rPr lang="en-US" sz="1200" b="0" i="0" kern="1200" baseline="0" dirty="0" smtClean="0">
                <a:solidFill>
                  <a:schemeClr val="tx1"/>
                </a:solidFill>
                <a:effectLst/>
                <a:latin typeface="Arial Regular"/>
                <a:ea typeface="+mn-ea"/>
                <a:cs typeface="+mn-cs"/>
              </a:rPr>
              <a:t>: https://blog.didierstevens.com/programs/xorsearch/</a:t>
            </a:r>
          </a:p>
          <a:p>
            <a:pPr marL="171450" indent="-171450">
              <a:buFontTx/>
              <a:buChar char="-"/>
            </a:pPr>
            <a:r>
              <a:rPr lang="en-US" sz="1200" b="0" i="0" kern="1200" dirty="0" smtClean="0">
                <a:solidFill>
                  <a:schemeClr val="tx1"/>
                </a:solidFill>
                <a:effectLst/>
                <a:latin typeface="Arial Regular"/>
                <a:ea typeface="+mn-ea"/>
                <a:cs typeface="+mn-cs"/>
              </a:rPr>
              <a:t>If there is one flaw to using XOR to obfuscate your file, it’s that </a:t>
            </a:r>
            <a:r>
              <a:rPr lang="en-US" sz="1200" b="1" i="0" kern="1200" dirty="0" smtClean="0">
                <a:solidFill>
                  <a:srgbClr val="FF0000"/>
                </a:solidFill>
                <a:effectLst/>
                <a:latin typeface="Arial Regular"/>
                <a:ea typeface="+mn-ea"/>
                <a:cs typeface="+mn-cs"/>
              </a:rPr>
              <a:t>any byte you XOR with 0 stays the same.  Therefore, if you are going to XOR an entire file with the same byte, anytime you encounter a zero, that byte will then become the XOR key</a:t>
            </a:r>
            <a:r>
              <a:rPr lang="en-US" sz="1200" b="0" i="0" kern="1200" dirty="0" smtClean="0">
                <a:solidFill>
                  <a:schemeClr val="tx1"/>
                </a:solidFill>
                <a:effectLst/>
                <a:latin typeface="Arial Regular"/>
                <a:ea typeface="+mn-ea"/>
                <a:cs typeface="+mn-cs"/>
              </a:rPr>
              <a:t>. (Ex:</a:t>
            </a:r>
            <a:r>
              <a:rPr lang="en-US" sz="1200" b="0" i="0" kern="1200" baseline="0" dirty="0" smtClean="0">
                <a:solidFill>
                  <a:schemeClr val="tx1"/>
                </a:solidFill>
                <a:effectLst/>
                <a:latin typeface="Arial Regular"/>
                <a:ea typeface="+mn-ea"/>
                <a:cs typeface="+mn-cs"/>
              </a:rPr>
              <a:t> https://blog.malwarebytes.com/threat-analysis/2013/05/nowhere-to-hide-three-methods-of-xor-obfuscation/ )</a:t>
            </a:r>
          </a:p>
          <a:p>
            <a:pPr marL="171450" indent="-171450">
              <a:buFontTx/>
              <a:buChar char="-"/>
            </a:pPr>
            <a:r>
              <a:rPr lang="en-US" sz="1200" b="0" i="0" kern="1200" baseline="0" dirty="0" err="1" smtClean="0">
                <a:solidFill>
                  <a:schemeClr val="tx1"/>
                </a:solidFill>
                <a:effectLst/>
                <a:latin typeface="Arial Regular"/>
                <a:ea typeface="+mn-ea"/>
                <a:cs typeface="+mn-cs"/>
              </a:rPr>
              <a:t>Có</a:t>
            </a:r>
            <a:r>
              <a:rPr lang="en-US" sz="1200" b="0" i="0" kern="1200" baseline="0" dirty="0" smtClean="0">
                <a:solidFill>
                  <a:schemeClr val="tx1"/>
                </a:solidFill>
                <a:effectLst/>
                <a:latin typeface="Arial Regular"/>
                <a:ea typeface="+mn-ea"/>
                <a:cs typeface="+mn-cs"/>
              </a:rPr>
              <a:t> </a:t>
            </a:r>
            <a:r>
              <a:rPr lang="en-US" sz="1200" b="0" i="0" kern="1200" baseline="0" dirty="0" err="1" smtClean="0">
                <a:solidFill>
                  <a:schemeClr val="tx1"/>
                </a:solidFill>
                <a:effectLst/>
                <a:latin typeface="Arial Regular"/>
                <a:ea typeface="+mn-ea"/>
                <a:cs typeface="+mn-cs"/>
              </a:rPr>
              <a:t>thể</a:t>
            </a:r>
            <a:r>
              <a:rPr lang="en-US" sz="1200" b="0" i="0" kern="1200" baseline="0" dirty="0" smtClean="0">
                <a:solidFill>
                  <a:schemeClr val="tx1"/>
                </a:solidFill>
                <a:effectLst/>
                <a:latin typeface="Arial Regular"/>
                <a:ea typeface="+mn-ea"/>
                <a:cs typeface="+mn-cs"/>
              </a:rPr>
              <a:t> </a:t>
            </a:r>
            <a:r>
              <a:rPr lang="en-US" sz="1200" b="0" i="0" kern="1200" baseline="0" dirty="0" err="1" smtClean="0">
                <a:solidFill>
                  <a:schemeClr val="tx1"/>
                </a:solidFill>
                <a:effectLst/>
                <a:latin typeface="Arial Regular"/>
                <a:ea typeface="+mn-ea"/>
                <a:cs typeface="+mn-cs"/>
              </a:rPr>
              <a:t>làm</a:t>
            </a:r>
            <a:r>
              <a:rPr lang="en-US" sz="1200" b="0" i="0" kern="1200" baseline="0" dirty="0" smtClean="0">
                <a:solidFill>
                  <a:schemeClr val="tx1"/>
                </a:solidFill>
                <a:effectLst/>
                <a:latin typeface="Arial Regular"/>
                <a:ea typeface="+mn-ea"/>
                <a:cs typeface="+mn-cs"/>
              </a:rPr>
              <a:t> </a:t>
            </a:r>
            <a:r>
              <a:rPr lang="en-US" sz="1200" b="0" i="0" kern="1200" baseline="0" dirty="0" err="1" smtClean="0">
                <a:solidFill>
                  <a:schemeClr val="tx1"/>
                </a:solidFill>
                <a:effectLst/>
                <a:latin typeface="Arial Regular"/>
                <a:ea typeface="+mn-ea"/>
                <a:cs typeface="+mn-cs"/>
              </a:rPr>
              <a:t>thủ</a:t>
            </a:r>
            <a:r>
              <a:rPr lang="en-US" sz="1200" b="0" i="0" kern="1200" baseline="0" dirty="0" smtClean="0">
                <a:solidFill>
                  <a:schemeClr val="tx1"/>
                </a:solidFill>
                <a:effectLst/>
                <a:latin typeface="Arial Regular"/>
                <a:ea typeface="+mn-ea"/>
                <a:cs typeface="+mn-cs"/>
              </a:rPr>
              <a:t> </a:t>
            </a:r>
            <a:r>
              <a:rPr lang="en-US" sz="1200" b="0" i="0" kern="1200" baseline="0" dirty="0" err="1" smtClean="0">
                <a:solidFill>
                  <a:schemeClr val="tx1"/>
                </a:solidFill>
                <a:effectLst/>
                <a:latin typeface="Arial Regular"/>
                <a:ea typeface="+mn-ea"/>
                <a:cs typeface="+mn-cs"/>
              </a:rPr>
              <a:t>công</a:t>
            </a:r>
            <a:r>
              <a:rPr lang="en-US" sz="1200" b="0" i="0" kern="1200" baseline="0" dirty="0" smtClean="0">
                <a:solidFill>
                  <a:schemeClr val="tx1"/>
                </a:solidFill>
                <a:effectLst/>
                <a:latin typeface="Arial Regular"/>
                <a:ea typeface="+mn-ea"/>
                <a:cs typeface="+mn-cs"/>
              </a:rPr>
              <a:t> </a:t>
            </a:r>
            <a:r>
              <a:rPr lang="en-US" sz="1200" b="0" i="0" kern="1200" baseline="0" dirty="0" err="1" smtClean="0">
                <a:solidFill>
                  <a:schemeClr val="tx1"/>
                </a:solidFill>
                <a:effectLst/>
                <a:latin typeface="Arial Regular"/>
                <a:ea typeface="+mn-ea"/>
                <a:cs typeface="+mn-cs"/>
              </a:rPr>
              <a:t>bằng</a:t>
            </a:r>
            <a:r>
              <a:rPr lang="en-US" sz="1200" b="0" i="0" kern="1200" baseline="0" dirty="0" smtClean="0">
                <a:solidFill>
                  <a:schemeClr val="tx1"/>
                </a:solidFill>
                <a:effectLst/>
                <a:latin typeface="Arial Regular"/>
                <a:ea typeface="+mn-ea"/>
                <a:cs typeface="+mn-cs"/>
              </a:rPr>
              <a:t> </a:t>
            </a:r>
            <a:r>
              <a:rPr lang="en-US" sz="1200" b="0" i="0" kern="1200" baseline="0" dirty="0" err="1" smtClean="0">
                <a:solidFill>
                  <a:schemeClr val="tx1"/>
                </a:solidFill>
                <a:effectLst/>
                <a:latin typeface="Arial Regular"/>
                <a:ea typeface="+mn-ea"/>
                <a:cs typeface="+mn-cs"/>
              </a:rPr>
              <a:t>cách</a:t>
            </a:r>
            <a:r>
              <a:rPr lang="en-US" sz="1200" b="0" i="0" kern="1200" baseline="0" dirty="0" smtClean="0">
                <a:solidFill>
                  <a:schemeClr val="tx1"/>
                </a:solidFill>
                <a:effectLst/>
                <a:latin typeface="Arial Regular"/>
                <a:ea typeface="+mn-ea"/>
                <a:cs typeface="+mn-cs"/>
              </a:rPr>
              <a:t> XOR </a:t>
            </a:r>
            <a:r>
              <a:rPr lang="en-US" sz="1200" b="0" i="0" kern="1200" baseline="0" dirty="0" err="1" smtClean="0">
                <a:solidFill>
                  <a:schemeClr val="tx1"/>
                </a:solidFill>
                <a:effectLst/>
                <a:latin typeface="Arial Regular"/>
                <a:ea typeface="+mn-ea"/>
                <a:cs typeface="+mn-cs"/>
              </a:rPr>
              <a:t>lần</a:t>
            </a:r>
            <a:r>
              <a:rPr lang="en-US" sz="1200" b="0" i="0" kern="1200" baseline="0" dirty="0" smtClean="0">
                <a:solidFill>
                  <a:schemeClr val="tx1"/>
                </a:solidFill>
                <a:effectLst/>
                <a:latin typeface="Arial Regular"/>
                <a:ea typeface="+mn-ea"/>
                <a:cs typeface="+mn-cs"/>
              </a:rPr>
              <a:t> </a:t>
            </a:r>
            <a:r>
              <a:rPr lang="en-US" sz="1200" b="0" i="0" kern="1200" baseline="0" dirty="0" err="1" smtClean="0">
                <a:solidFill>
                  <a:schemeClr val="tx1"/>
                </a:solidFill>
                <a:effectLst/>
                <a:latin typeface="Arial Regular"/>
                <a:ea typeface="+mn-ea"/>
                <a:cs typeface="+mn-cs"/>
              </a:rPr>
              <a:t>lượt</a:t>
            </a:r>
            <a:r>
              <a:rPr lang="en-US" sz="1200" b="0" i="0" kern="1200" baseline="0" dirty="0" smtClean="0">
                <a:solidFill>
                  <a:schemeClr val="tx1"/>
                </a:solidFill>
                <a:effectLst/>
                <a:latin typeface="Arial Regular"/>
                <a:ea typeface="+mn-ea"/>
                <a:cs typeface="+mn-cs"/>
              </a:rPr>
              <a:t> </a:t>
            </a:r>
            <a:r>
              <a:rPr lang="en-US" sz="1200" b="0" i="0" kern="1200" baseline="0" dirty="0" err="1" smtClean="0">
                <a:solidFill>
                  <a:schemeClr val="tx1"/>
                </a:solidFill>
                <a:effectLst/>
                <a:latin typeface="Arial Regular"/>
                <a:ea typeface="+mn-ea"/>
                <a:cs typeface="+mn-cs"/>
              </a:rPr>
              <a:t>từ</a:t>
            </a:r>
            <a:r>
              <a:rPr lang="en-US" sz="1200" b="0" i="0" kern="1200" baseline="0" dirty="0" smtClean="0">
                <a:solidFill>
                  <a:schemeClr val="tx1"/>
                </a:solidFill>
                <a:effectLst/>
                <a:latin typeface="Arial Regular"/>
                <a:ea typeface="+mn-ea"/>
                <a:cs typeface="+mn-cs"/>
              </a:rPr>
              <a:t> 0x00 </a:t>
            </a:r>
            <a:r>
              <a:rPr lang="en-US" sz="1200" b="0" i="0" kern="1200" baseline="0" dirty="0" err="1" smtClean="0">
                <a:solidFill>
                  <a:schemeClr val="tx1"/>
                </a:solidFill>
                <a:effectLst/>
                <a:latin typeface="Arial Regular"/>
                <a:ea typeface="+mn-ea"/>
                <a:cs typeface="+mn-cs"/>
              </a:rPr>
              <a:t>đến</a:t>
            </a:r>
            <a:r>
              <a:rPr lang="en-US" sz="1200" b="0" i="0" kern="1200" baseline="0" dirty="0" smtClean="0">
                <a:solidFill>
                  <a:schemeClr val="tx1"/>
                </a:solidFill>
                <a:effectLst/>
                <a:latin typeface="Arial Regular"/>
                <a:ea typeface="+mn-ea"/>
                <a:cs typeface="+mn-cs"/>
              </a:rPr>
              <a:t> 0x7F</a:t>
            </a:r>
          </a:p>
          <a:p>
            <a:pPr marL="171450" indent="-171450">
              <a:buFontTx/>
              <a:buChar char="-"/>
            </a:pPr>
            <a:r>
              <a:rPr lang="en-US" sz="1200" b="0" i="0" kern="1200" baseline="0" dirty="0" smtClean="0">
                <a:solidFill>
                  <a:schemeClr val="tx1"/>
                </a:solidFill>
                <a:effectLst/>
                <a:latin typeface="Arial Regular"/>
                <a:ea typeface="+mn-ea"/>
                <a:cs typeface="+mn-cs"/>
              </a:rPr>
              <a:t>Tool: </a:t>
            </a:r>
            <a:r>
              <a:rPr lang="en-US" sz="1200" b="0" i="0" kern="1200" baseline="0" dirty="0" err="1" smtClean="0">
                <a:solidFill>
                  <a:schemeClr val="tx1"/>
                </a:solidFill>
                <a:effectLst/>
                <a:latin typeface="Arial Regular"/>
                <a:ea typeface="+mn-ea"/>
                <a:cs typeface="+mn-cs"/>
              </a:rPr>
              <a:t>unxor</a:t>
            </a:r>
            <a:r>
              <a:rPr lang="en-US" sz="1200" b="0" i="0" kern="1200" baseline="0" dirty="0" smtClean="0">
                <a:solidFill>
                  <a:schemeClr val="tx1"/>
                </a:solidFill>
                <a:effectLst/>
                <a:latin typeface="Arial Regular"/>
                <a:ea typeface="+mn-ea"/>
                <a:cs typeface="+mn-cs"/>
              </a:rPr>
              <a:t> (https://github.com/tomchop/unxor) – Guess XOR keys using known-plaintext attacks</a:t>
            </a:r>
            <a:endParaRPr lang="en-US" dirty="0" smtClean="0"/>
          </a:p>
          <a:p>
            <a:endParaRPr lang="vi-VN" dirty="0"/>
          </a:p>
        </p:txBody>
      </p:sp>
      <p:sp>
        <p:nvSpPr>
          <p:cNvPr id="4" name="Slide Number Placeholder 3"/>
          <p:cNvSpPr>
            <a:spLocks noGrp="1"/>
          </p:cNvSpPr>
          <p:nvPr>
            <p:ph type="sldNum" sz="quarter" idx="10"/>
          </p:nvPr>
        </p:nvSpPr>
        <p:spPr/>
        <p:txBody>
          <a:bodyPr/>
          <a:lstStyle/>
          <a:p>
            <a:fld id="{F52A25F9-16D3-E64A-8639-7B020C319E7B}" type="slidenum">
              <a:rPr lang="en-US" smtClean="0"/>
              <a:pPr/>
              <a:t>29</a:t>
            </a:fld>
            <a:endParaRPr lang="en-US" dirty="0"/>
          </a:p>
        </p:txBody>
      </p:sp>
    </p:spTree>
    <p:extLst>
      <p:ext uri="{BB962C8B-B14F-4D97-AF65-F5344CB8AC3E}">
        <p14:creationId xmlns:p14="http://schemas.microsoft.com/office/powerpoint/2010/main" val="41358621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z="1200" dirty="0" smtClean="0"/>
              <a:t>Trong quá trình mã hóa Base64, mỗi 3 byte (24 bit) dữ liệu nhị phân được chia thành 4 đoạn dữ liệu, mỗi đoạn gồm 6 bit. Sau đó, mỗi giá trị 6 bit được ánh xạ đến một ký tự ASCII tương ứng trong bảng mã Base64. Quá trình này lặp đi lặp lại cho toàn bộ dữ liệu nhị phân đến khi còn sót dư ít hơn 3 byte.</a:t>
            </a:r>
            <a:endParaRPr lang="vi-VN" sz="1200" dirty="0"/>
          </a:p>
        </p:txBody>
      </p:sp>
      <p:sp>
        <p:nvSpPr>
          <p:cNvPr id="4" name="Slide Number Placeholder 3"/>
          <p:cNvSpPr>
            <a:spLocks noGrp="1"/>
          </p:cNvSpPr>
          <p:nvPr>
            <p:ph type="sldNum" sz="quarter" idx="10"/>
          </p:nvPr>
        </p:nvSpPr>
        <p:spPr/>
        <p:txBody>
          <a:bodyPr/>
          <a:lstStyle/>
          <a:p>
            <a:fld id="{F52A25F9-16D3-E64A-8639-7B020C319E7B}" type="slidenum">
              <a:rPr lang="en-US" smtClean="0"/>
              <a:pPr/>
              <a:t>30</a:t>
            </a:fld>
            <a:endParaRPr lang="en-US" dirty="0"/>
          </a:p>
        </p:txBody>
      </p:sp>
    </p:spTree>
    <p:extLst>
      <p:ext uri="{BB962C8B-B14F-4D97-AF65-F5344CB8AC3E}">
        <p14:creationId xmlns:p14="http://schemas.microsoft.com/office/powerpoint/2010/main" val="20148384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z="1200" b="0" i="0" kern="1200" dirty="0" smtClean="0">
                <a:solidFill>
                  <a:schemeClr val="tx1"/>
                </a:solidFill>
                <a:effectLst/>
                <a:latin typeface="Arial Regular"/>
                <a:ea typeface="+mn-ea"/>
                <a:cs typeface="+mn-cs"/>
              </a:rPr>
              <a:t>Hình ảnh trên hiển thị một khóa Registry phổ biến được sử dụng để liệt kê các chương trình chạy mỗi khi người dùng đăng nhập vào hệ thống.</a:t>
            </a:r>
            <a:endParaRPr lang="vi-VN" sz="1200" dirty="0"/>
          </a:p>
        </p:txBody>
      </p:sp>
      <p:sp>
        <p:nvSpPr>
          <p:cNvPr id="4" name="Slide Number Placeholder 3"/>
          <p:cNvSpPr>
            <a:spLocks noGrp="1"/>
          </p:cNvSpPr>
          <p:nvPr>
            <p:ph type="sldNum" sz="quarter" idx="10"/>
          </p:nvPr>
        </p:nvSpPr>
        <p:spPr/>
        <p:txBody>
          <a:bodyPr/>
          <a:lstStyle/>
          <a:p>
            <a:fld id="{F52A25F9-16D3-E64A-8639-7B020C319E7B}" type="slidenum">
              <a:rPr lang="en-US" smtClean="0"/>
              <a:pPr/>
              <a:t>31</a:t>
            </a:fld>
            <a:endParaRPr lang="en-US" dirty="0"/>
          </a:p>
        </p:txBody>
      </p:sp>
    </p:spTree>
    <p:extLst>
      <p:ext uri="{BB962C8B-B14F-4D97-AF65-F5344CB8AC3E}">
        <p14:creationId xmlns:p14="http://schemas.microsoft.com/office/powerpoint/2010/main" val="34947880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sz="1200" dirty="0"/>
          </a:p>
        </p:txBody>
      </p:sp>
      <p:sp>
        <p:nvSpPr>
          <p:cNvPr id="4" name="Slide Number Placeholder 3"/>
          <p:cNvSpPr>
            <a:spLocks noGrp="1"/>
          </p:cNvSpPr>
          <p:nvPr>
            <p:ph type="sldNum" sz="quarter" idx="10"/>
          </p:nvPr>
        </p:nvSpPr>
        <p:spPr/>
        <p:txBody>
          <a:bodyPr/>
          <a:lstStyle/>
          <a:p>
            <a:fld id="{F52A25F9-16D3-E64A-8639-7B020C319E7B}" type="slidenum">
              <a:rPr lang="en-US" smtClean="0"/>
              <a:pPr/>
              <a:t>32</a:t>
            </a:fld>
            <a:endParaRPr lang="en-US" dirty="0"/>
          </a:p>
        </p:txBody>
      </p:sp>
    </p:spTree>
    <p:extLst>
      <p:ext uri="{BB962C8B-B14F-4D97-AF65-F5344CB8AC3E}">
        <p14:creationId xmlns:p14="http://schemas.microsoft.com/office/powerpoint/2010/main" val="14771334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IDA pro</a:t>
            </a:r>
          </a:p>
          <a:p>
            <a:r>
              <a:rPr lang="en-US" dirty="0" err="1" smtClean="0"/>
              <a:t>Ghidra</a:t>
            </a:r>
            <a:endParaRPr lang="en-US" dirty="0" smtClean="0"/>
          </a:p>
          <a:p>
            <a:r>
              <a:rPr lang="en-US" dirty="0" smtClean="0"/>
              <a:t>FLOSS</a:t>
            </a:r>
          </a:p>
          <a:p>
            <a:r>
              <a:rPr lang="en-US" dirty="0" smtClean="0"/>
              <a:t>CFF explorer</a:t>
            </a:r>
          </a:p>
          <a:p>
            <a:r>
              <a:rPr lang="en-US" dirty="0" smtClean="0"/>
              <a:t>PE</a:t>
            </a:r>
            <a:r>
              <a:rPr lang="en-US" baseline="0" dirty="0" smtClean="0"/>
              <a:t> studio</a:t>
            </a:r>
          </a:p>
          <a:p>
            <a:r>
              <a:rPr lang="en-US" baseline="0" dirty="0" err="1" smtClean="0"/>
              <a:t>Ssdeep</a:t>
            </a:r>
            <a:endParaRPr lang="en-US" baseline="0" dirty="0" smtClean="0"/>
          </a:p>
          <a:p>
            <a:r>
              <a:rPr lang="en-US" baseline="0" dirty="0" err="1" smtClean="0"/>
              <a:t>Yara</a:t>
            </a:r>
            <a:endParaRPr lang="en-US" baseline="0" dirty="0" smtClean="0"/>
          </a:p>
          <a:p>
            <a:r>
              <a:rPr lang="en-US" baseline="0" dirty="0" smtClean="0"/>
              <a:t>…</a:t>
            </a:r>
            <a:endParaRPr lang="vi-VN" dirty="0"/>
          </a:p>
        </p:txBody>
      </p:sp>
      <p:sp>
        <p:nvSpPr>
          <p:cNvPr id="4" name="Slide Number Placeholder 3"/>
          <p:cNvSpPr>
            <a:spLocks noGrp="1"/>
          </p:cNvSpPr>
          <p:nvPr>
            <p:ph type="sldNum" sz="quarter" idx="10"/>
          </p:nvPr>
        </p:nvSpPr>
        <p:spPr/>
        <p:txBody>
          <a:bodyPr/>
          <a:lstStyle/>
          <a:p>
            <a:fld id="{F52A25F9-16D3-E64A-8639-7B020C319E7B}" type="slidenum">
              <a:rPr lang="en-US" smtClean="0"/>
              <a:pPr/>
              <a:t>9</a:t>
            </a:fld>
            <a:endParaRPr lang="en-US" dirty="0"/>
          </a:p>
        </p:txBody>
      </p:sp>
    </p:spTree>
    <p:extLst>
      <p:ext uri="{BB962C8B-B14F-4D97-AF65-F5344CB8AC3E}">
        <p14:creationId xmlns:p14="http://schemas.microsoft.com/office/powerpoint/2010/main" val="37133445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FLOSS cannot extract obfuscated strings or stack strings from files larger than 16777216 bytes (16MB)</a:t>
            </a:r>
          </a:p>
          <a:p>
            <a:pPr marL="171450" indent="-171450">
              <a:buFontTx/>
              <a:buChar char="-"/>
            </a:pPr>
            <a:r>
              <a:rPr lang="en-US" dirty="0" smtClean="0"/>
              <a:t>Run FLOSS in Linux:</a:t>
            </a:r>
            <a:r>
              <a:rPr lang="en-US" baseline="0" dirty="0" smtClean="0"/>
              <a:t> 1. </a:t>
            </a:r>
            <a:r>
              <a:rPr lang="en-US" baseline="0" dirty="0" err="1" smtClean="0"/>
              <a:t>chmod</a:t>
            </a:r>
            <a:r>
              <a:rPr lang="en-US" baseline="0" dirty="0" smtClean="0"/>
              <a:t> +x floss ; 2. </a:t>
            </a:r>
            <a:r>
              <a:rPr lang="en-US" baseline="0" dirty="0" err="1" smtClean="0"/>
              <a:t>Sudo</a:t>
            </a:r>
            <a:r>
              <a:rPr lang="en-US" baseline="0" dirty="0" smtClean="0"/>
              <a:t> ./floss </a:t>
            </a:r>
            <a:r>
              <a:rPr lang="en-US" baseline="0" dirty="0" err="1" smtClean="0"/>
              <a:t>malwarefile</a:t>
            </a:r>
            <a:r>
              <a:rPr lang="en-US" baseline="0" dirty="0" smtClean="0"/>
              <a:t> &gt; </a:t>
            </a:r>
            <a:r>
              <a:rPr lang="en-US" baseline="0" dirty="0" err="1" smtClean="0"/>
              <a:t>file_luutru</a:t>
            </a:r>
            <a:endParaRPr lang="en-US" dirty="0" smtClean="0"/>
          </a:p>
          <a:p>
            <a:endParaRPr lang="vi-VN" sz="1200" dirty="0"/>
          </a:p>
        </p:txBody>
      </p:sp>
      <p:sp>
        <p:nvSpPr>
          <p:cNvPr id="4" name="Slide Number Placeholder 3"/>
          <p:cNvSpPr>
            <a:spLocks noGrp="1"/>
          </p:cNvSpPr>
          <p:nvPr>
            <p:ph type="sldNum" sz="quarter" idx="10"/>
          </p:nvPr>
        </p:nvSpPr>
        <p:spPr/>
        <p:txBody>
          <a:bodyPr/>
          <a:lstStyle/>
          <a:p>
            <a:fld id="{F52A25F9-16D3-E64A-8639-7B020C319E7B}" type="slidenum">
              <a:rPr lang="en-US" smtClean="0"/>
              <a:pPr/>
              <a:t>33</a:t>
            </a:fld>
            <a:endParaRPr lang="en-US" dirty="0"/>
          </a:p>
        </p:txBody>
      </p:sp>
    </p:spTree>
    <p:extLst>
      <p:ext uri="{BB962C8B-B14F-4D97-AF65-F5344CB8AC3E}">
        <p14:creationId xmlns:p14="http://schemas.microsoft.com/office/powerpoint/2010/main" val="14729716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smtClean="0"/>
              <a:t>Tools</a:t>
            </a:r>
            <a:r>
              <a:rPr lang="en-US" baseline="0" dirty="0" smtClean="0"/>
              <a:t> to unpack malware: https://www.unpac.me/</a:t>
            </a:r>
            <a:r>
              <a:rPr lang="en-US" dirty="0" smtClean="0"/>
              <a:t/>
            </a:r>
            <a:br>
              <a:rPr lang="en-US" dirty="0" smtClean="0"/>
            </a:br>
            <a:r>
              <a:rPr lang="en-US" dirty="0" smtClean="0"/>
              <a:t/>
            </a:r>
            <a:br>
              <a:rPr lang="en-US" dirty="0" smtClean="0"/>
            </a:br>
            <a:r>
              <a:rPr lang="en-US" dirty="0" smtClean="0"/>
              <a:t>Packer = runtime packer. </a:t>
            </a:r>
            <a:r>
              <a:rPr lang="vi-VN" sz="1200" b="0" i="0" kern="1200" dirty="0" smtClean="0">
                <a:solidFill>
                  <a:schemeClr val="tx1"/>
                </a:solidFill>
                <a:effectLst/>
                <a:latin typeface="Arial Regular"/>
                <a:ea typeface="+mn-ea"/>
                <a:cs typeface="+mn-cs"/>
              </a:rPr>
              <a:t>packer là một phần mềm lấy tệp malware gốc và nén nó, từ đó làm cho toàn bộ mã và dữ liệu gốc không đọc được. Điều này ngăn chặn bất kỳ ai xem mã của malware cho đến khi nó được đặt vào bộ nhớ. </a:t>
            </a:r>
          </a:p>
          <a:p>
            <a:pPr marL="0" indent="0">
              <a:buFontTx/>
              <a:buNone/>
            </a:pPr>
            <a:r>
              <a:rPr lang="vi-VN" sz="1200" b="0" i="0" kern="1200" dirty="0" smtClean="0">
                <a:solidFill>
                  <a:schemeClr val="tx1"/>
                </a:solidFill>
                <a:effectLst/>
                <a:latin typeface="Arial Regular"/>
                <a:ea typeface="+mn-ea"/>
                <a:cs typeface="+mn-cs"/>
              </a:rPr>
              <a:t>Khi một chương trình đã được đóng gói được phân tích tĩnh, chỉ có thể phân tích được chương trình bọc nhỏ. </a:t>
            </a:r>
          </a:p>
          <a:p>
            <a:pPr marL="0" indent="0">
              <a:buFontTx/>
              <a:buNone/>
            </a:pPr>
            <a:r>
              <a:rPr lang="vi-VN" sz="1200" b="0" i="0" kern="1200" dirty="0" smtClean="0">
                <a:solidFill>
                  <a:schemeClr val="tx1"/>
                </a:solidFill>
                <a:effectLst/>
                <a:latin typeface="Arial Regular"/>
                <a:ea typeface="+mn-ea"/>
                <a:cs typeface="+mn-cs"/>
              </a:rPr>
              <a:t>Tại thời điểm chạy, quá trình giải nén khôi phục lại mã gốc trong bộ nhớ và sau đó thực thi nó.</a:t>
            </a:r>
            <a:endParaRPr lang="vi-VN" dirty="0"/>
          </a:p>
        </p:txBody>
      </p:sp>
      <p:sp>
        <p:nvSpPr>
          <p:cNvPr id="4" name="Slide Number Placeholder 3"/>
          <p:cNvSpPr>
            <a:spLocks noGrp="1"/>
          </p:cNvSpPr>
          <p:nvPr>
            <p:ph type="sldNum" sz="quarter" idx="10"/>
          </p:nvPr>
        </p:nvSpPr>
        <p:spPr/>
        <p:txBody>
          <a:bodyPr/>
          <a:lstStyle/>
          <a:p>
            <a:fld id="{F52A25F9-16D3-E64A-8639-7B020C319E7B}" type="slidenum">
              <a:rPr lang="en-US" smtClean="0"/>
              <a:pPr/>
              <a:t>34</a:t>
            </a:fld>
            <a:endParaRPr lang="en-US" dirty="0"/>
          </a:p>
        </p:txBody>
      </p:sp>
    </p:spTree>
    <p:extLst>
      <p:ext uri="{BB962C8B-B14F-4D97-AF65-F5344CB8AC3E}">
        <p14:creationId xmlns:p14="http://schemas.microsoft.com/office/powerpoint/2010/main" val="109021533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vi-VN" dirty="0"/>
          </a:p>
        </p:txBody>
      </p:sp>
      <p:sp>
        <p:nvSpPr>
          <p:cNvPr id="4" name="Slide Number Placeholder 3"/>
          <p:cNvSpPr>
            <a:spLocks noGrp="1"/>
          </p:cNvSpPr>
          <p:nvPr>
            <p:ph type="sldNum" sz="quarter" idx="10"/>
          </p:nvPr>
        </p:nvSpPr>
        <p:spPr/>
        <p:txBody>
          <a:bodyPr/>
          <a:lstStyle/>
          <a:p>
            <a:fld id="{F52A25F9-16D3-E64A-8639-7B020C319E7B}" type="slidenum">
              <a:rPr lang="en-US" smtClean="0"/>
              <a:pPr/>
              <a:t>35</a:t>
            </a:fld>
            <a:endParaRPr lang="en-US" dirty="0"/>
          </a:p>
        </p:txBody>
      </p:sp>
    </p:spTree>
    <p:extLst>
      <p:ext uri="{BB962C8B-B14F-4D97-AF65-F5344CB8AC3E}">
        <p14:creationId xmlns:p14="http://schemas.microsoft.com/office/powerpoint/2010/main" val="3734690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vi-VN" sz="1200" dirty="0" smtClean="0"/>
              <a:t>Cryptor tương tự như một Packer, nhưng thay vì sử dụng việc nén, nó sử dụng việc mã hóa để làm mờ nội dung của chương trình thực thi, và nội dung đã được mã hóa được lưu trữ trong tập tin thực thi mới. Khi thực thi chương trình đã được mã hóa, nó chạy một quá trình giải mã để trích xuất chương trình nhị phân gốc trong bộ nhớ và sau đó kích hoạt việc thực thi.</a:t>
            </a:r>
            <a:endParaRPr lang="vi-VN" sz="900" dirty="0" smtClean="0"/>
          </a:p>
          <a:p>
            <a:endParaRPr lang="vi-VN" dirty="0"/>
          </a:p>
        </p:txBody>
      </p:sp>
      <p:sp>
        <p:nvSpPr>
          <p:cNvPr id="4" name="Slide Number Placeholder 3"/>
          <p:cNvSpPr>
            <a:spLocks noGrp="1"/>
          </p:cNvSpPr>
          <p:nvPr>
            <p:ph type="sldNum" sz="quarter" idx="10"/>
          </p:nvPr>
        </p:nvSpPr>
        <p:spPr/>
        <p:txBody>
          <a:bodyPr/>
          <a:lstStyle/>
          <a:p>
            <a:fld id="{F52A25F9-16D3-E64A-8639-7B020C319E7B}" type="slidenum">
              <a:rPr lang="en-US" smtClean="0"/>
              <a:pPr/>
              <a:t>36</a:t>
            </a:fld>
            <a:endParaRPr lang="en-US" dirty="0"/>
          </a:p>
        </p:txBody>
      </p:sp>
    </p:spTree>
    <p:extLst>
      <p:ext uri="{BB962C8B-B14F-4D97-AF65-F5344CB8AC3E}">
        <p14:creationId xmlns:p14="http://schemas.microsoft.com/office/powerpoint/2010/main" val="326995832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z="1200" b="0" i="0" kern="1200" dirty="0" smtClean="0">
                <a:solidFill>
                  <a:schemeClr val="tx1"/>
                </a:solidFill>
                <a:effectLst/>
                <a:latin typeface="Arial Regular"/>
                <a:ea typeface="+mn-ea"/>
                <a:cs typeface="+mn-cs"/>
              </a:rPr>
              <a:t>Khi chương trình được đóng gói, mã nguồn và dữ liệu của chương trình chính được mã hóa hoặc nén lại vào một tập tin gọi là "packed file". Chương trình wrapper có nhiệm vụ giải nén hoặc giải mã packed file và sau đó chạy chương trình chính từ bên trong.</a:t>
            </a:r>
          </a:p>
          <a:p>
            <a:r>
              <a:rPr lang="vi-VN" sz="1200" b="0" i="0" kern="1200" dirty="0" smtClean="0">
                <a:solidFill>
                  <a:schemeClr val="tx1"/>
                </a:solidFill>
                <a:effectLst/>
                <a:latin typeface="Arial Regular"/>
                <a:ea typeface="+mn-ea"/>
                <a:cs typeface="+mn-cs"/>
              </a:rPr>
              <a:t>Khi phân tích chương trình đã được đóng gói, chúng ta chỉ có thể xem được nội dung và hoạt động của chương trình wrapper. Chương trình chính trong packed file vẫn ở dạng đã được mã hóa hoặc nén, không thể hiểu rõ được. Do đó, để hiểu chi tiết và hoạt động của chương trình chính, chúng ta cần phân tích và giải mã packed file bằng cách tìm hiểu cách chương trình wrapper thực hiện giải nén và chạy chương trình chính.</a:t>
            </a:r>
          </a:p>
          <a:p>
            <a:endParaRPr lang="vi-VN" sz="1200" b="0" i="0" kern="1200" dirty="0">
              <a:solidFill>
                <a:schemeClr val="tx1"/>
              </a:solidFill>
              <a:effectLst/>
              <a:latin typeface="Arial Regular"/>
              <a:ea typeface="+mn-ea"/>
              <a:cs typeface="+mn-cs"/>
            </a:endParaRPr>
          </a:p>
        </p:txBody>
      </p:sp>
      <p:sp>
        <p:nvSpPr>
          <p:cNvPr id="4" name="Slide Number Placeholder 3"/>
          <p:cNvSpPr>
            <a:spLocks noGrp="1"/>
          </p:cNvSpPr>
          <p:nvPr>
            <p:ph type="sldNum" sz="quarter" idx="10"/>
          </p:nvPr>
        </p:nvSpPr>
        <p:spPr/>
        <p:txBody>
          <a:bodyPr/>
          <a:lstStyle/>
          <a:p>
            <a:fld id="{F52A25F9-16D3-E64A-8639-7B020C319E7B}" type="slidenum">
              <a:rPr lang="en-US" smtClean="0"/>
              <a:pPr/>
              <a:t>37</a:t>
            </a:fld>
            <a:endParaRPr lang="en-US" dirty="0"/>
          </a:p>
        </p:txBody>
      </p:sp>
    </p:spTree>
    <p:extLst>
      <p:ext uri="{BB962C8B-B14F-4D97-AF65-F5344CB8AC3E}">
        <p14:creationId xmlns:p14="http://schemas.microsoft.com/office/powerpoint/2010/main" val="94776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extracting strings from </a:t>
            </a:r>
            <a:r>
              <a:rPr lang="en-US" dirty="0" err="1" smtClean="0"/>
              <a:t>Spybot</a:t>
            </a:r>
            <a:r>
              <a:rPr lang="en-US" dirty="0" smtClean="0"/>
              <a:t> show, references to suspicious executable names and IP addresses</a:t>
            </a:r>
            <a:endParaRPr lang="vi-VN" dirty="0"/>
          </a:p>
        </p:txBody>
      </p:sp>
      <p:sp>
        <p:nvSpPr>
          <p:cNvPr id="4" name="Slide Number Placeholder 3"/>
          <p:cNvSpPr>
            <a:spLocks noGrp="1"/>
          </p:cNvSpPr>
          <p:nvPr>
            <p:ph type="sldNum" sz="quarter" idx="10"/>
          </p:nvPr>
        </p:nvSpPr>
        <p:spPr/>
        <p:txBody>
          <a:bodyPr/>
          <a:lstStyle/>
          <a:p>
            <a:fld id="{F52A25F9-16D3-E64A-8639-7B020C319E7B}" type="slidenum">
              <a:rPr lang="en-US" smtClean="0"/>
              <a:pPr/>
              <a:t>38</a:t>
            </a:fld>
            <a:endParaRPr lang="en-US" dirty="0"/>
          </a:p>
        </p:txBody>
      </p:sp>
    </p:spTree>
    <p:extLst>
      <p:ext uri="{BB962C8B-B14F-4D97-AF65-F5344CB8AC3E}">
        <p14:creationId xmlns:p14="http://schemas.microsoft.com/office/powerpoint/2010/main" val="282111502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a:t>
            </a:r>
            <a:r>
              <a:rPr lang="en-US" dirty="0" err="1" smtClean="0"/>
              <a:t>upx</a:t>
            </a:r>
            <a:r>
              <a:rPr lang="en-US" dirty="0" smtClean="0"/>
              <a:t>.​</a:t>
            </a:r>
            <a:r>
              <a:rPr lang="en-US" dirty="0" err="1" smtClean="0"/>
              <a:t>github</a:t>
            </a:r>
            <a:r>
              <a:rPr lang="en-US" dirty="0" smtClean="0"/>
              <a:t>.​</a:t>
            </a:r>
            <a:r>
              <a:rPr lang="en-US" dirty="0" err="1" smtClean="0"/>
              <a:t>io</a:t>
            </a:r>
            <a:r>
              <a:rPr lang="en-US" dirty="0" smtClean="0"/>
              <a:t>/</a:t>
            </a:r>
          </a:p>
          <a:p>
            <a:r>
              <a:rPr lang="en-US" dirty="0" smtClean="0"/>
              <a:t>UPX is a common packer, and many times you will come across malware samples packed with UPX. In most cases, it is possible to unpack the sample using the -d option. An example command is </a:t>
            </a:r>
          </a:p>
          <a:p>
            <a:r>
              <a:rPr lang="en-US" dirty="0" smtClean="0">
                <a:latin typeface="Courier New" panose="02070309020205020404" pitchFamily="49" charset="0"/>
                <a:cs typeface="Courier New" panose="02070309020205020404" pitchFamily="49" charset="0"/>
              </a:rPr>
              <a:t>“</a:t>
            </a:r>
            <a:r>
              <a:rPr lang="en-US" dirty="0" err="1" smtClean="0">
                <a:latin typeface="Courier New" panose="02070309020205020404" pitchFamily="49" charset="0"/>
                <a:cs typeface="Courier New" panose="02070309020205020404" pitchFamily="49" charset="0"/>
              </a:rPr>
              <a:t>upx</a:t>
            </a:r>
            <a:r>
              <a:rPr lang="en-US" dirty="0" smtClean="0">
                <a:latin typeface="Courier New" panose="02070309020205020404" pitchFamily="49" charset="0"/>
                <a:cs typeface="Courier New" panose="02070309020205020404" pitchFamily="49" charset="0"/>
              </a:rPr>
              <a:t> -d –o spybot_unpacked.exe spybot_packed.exe”</a:t>
            </a:r>
            <a:endParaRPr lang="vi-VN" dirty="0">
              <a:latin typeface="Courier New" panose="02070309020205020404" pitchFamily="49" charset="0"/>
              <a:cs typeface="Courier New" panose="02070309020205020404" pitchFamily="49" charset="0"/>
            </a:endParaRPr>
          </a:p>
        </p:txBody>
      </p:sp>
      <p:sp>
        <p:nvSpPr>
          <p:cNvPr id="4" name="Slide Number Placeholder 3"/>
          <p:cNvSpPr>
            <a:spLocks noGrp="1"/>
          </p:cNvSpPr>
          <p:nvPr>
            <p:ph type="sldNum" sz="quarter" idx="10"/>
          </p:nvPr>
        </p:nvSpPr>
        <p:spPr/>
        <p:txBody>
          <a:bodyPr/>
          <a:lstStyle/>
          <a:p>
            <a:fld id="{F52A25F9-16D3-E64A-8639-7B020C319E7B}" type="slidenum">
              <a:rPr lang="en-US" smtClean="0"/>
              <a:pPr/>
              <a:t>39</a:t>
            </a:fld>
            <a:endParaRPr lang="en-US" dirty="0"/>
          </a:p>
        </p:txBody>
      </p:sp>
    </p:spTree>
    <p:extLst>
      <p:ext uri="{BB962C8B-B14F-4D97-AF65-F5344CB8AC3E}">
        <p14:creationId xmlns:p14="http://schemas.microsoft.com/office/powerpoint/2010/main" val="77848212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10"/>
          </p:nvPr>
        </p:nvSpPr>
        <p:spPr/>
        <p:txBody>
          <a:bodyPr/>
          <a:lstStyle/>
          <a:p>
            <a:fld id="{F52A25F9-16D3-E64A-8639-7B020C319E7B}" type="slidenum">
              <a:rPr lang="en-US" smtClean="0"/>
              <a:pPr/>
              <a:t>40</a:t>
            </a:fld>
            <a:endParaRPr lang="en-US" dirty="0"/>
          </a:p>
        </p:txBody>
      </p:sp>
    </p:spTree>
    <p:extLst>
      <p:ext uri="{BB962C8B-B14F-4D97-AF65-F5344CB8AC3E}">
        <p14:creationId xmlns:p14="http://schemas.microsoft.com/office/powerpoint/2010/main" val="14488405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z="1200" b="0" i="0" kern="1200" dirty="0" smtClean="0">
                <a:solidFill>
                  <a:schemeClr val="tx1"/>
                </a:solidFill>
                <a:effectLst/>
                <a:latin typeface="Arial Regular"/>
                <a:ea typeface="+mn-ea"/>
                <a:cs typeface="+mn-cs"/>
              </a:rPr>
              <a:t>Entropy của tập tin</a:t>
            </a:r>
          </a:p>
          <a:p>
            <a:r>
              <a:rPr lang="vi-VN" sz="1200" b="0" i="0" kern="1200" dirty="0" smtClean="0">
                <a:solidFill>
                  <a:schemeClr val="tx1"/>
                </a:solidFill>
                <a:effectLst/>
                <a:latin typeface="Arial Regular"/>
                <a:ea typeface="+mn-ea"/>
                <a:cs typeface="+mn-cs"/>
              </a:rPr>
              <a:t>Entropy cao hơn (&gt; 6) cho thấy tập tin có thể bị mã hóa hoặc đóng gói để che giấu cấu trúc bên trong.</a:t>
            </a:r>
          </a:p>
          <a:p>
            <a:r>
              <a:rPr lang="vi-VN" sz="1200" b="0" i="0" kern="1200" dirty="0" smtClean="0">
                <a:solidFill>
                  <a:schemeClr val="tx1"/>
                </a:solidFill>
                <a:effectLst/>
                <a:latin typeface="Arial Regular"/>
                <a:ea typeface="+mn-ea"/>
                <a:cs typeface="+mn-cs"/>
              </a:rPr>
              <a:t>Trong khi mã nguồn bình thường thường có entropy thấp hơn (&lt; 6).</a:t>
            </a:r>
          </a:p>
          <a:p>
            <a:r>
              <a:rPr lang="vi-VN" sz="1200" b="0" i="0" kern="1200" dirty="0" smtClean="0">
                <a:solidFill>
                  <a:schemeClr val="tx1"/>
                </a:solidFill>
                <a:effectLst/>
                <a:latin typeface="Arial Regular"/>
                <a:ea typeface="+mn-ea"/>
                <a:cs typeface="+mn-cs"/>
              </a:rPr>
              <a:t>Giá trị entropy có thể cho biết thô sơ liệu tập tin có bị mã hóa hay không, và điều này có ích trong phân loại mã độc: Bởi vì nhóm hacker thường sử dụng các thuật toán mã hóa tương tự và cùng một nền tảng mã độc để triển khai các cuộc tấn công của họ.</a:t>
            </a:r>
          </a:p>
          <a:p>
            <a:endParaRPr lang="vi-VN" dirty="0"/>
          </a:p>
        </p:txBody>
      </p:sp>
      <p:sp>
        <p:nvSpPr>
          <p:cNvPr id="4" name="Slide Number Placeholder 3"/>
          <p:cNvSpPr>
            <a:spLocks noGrp="1"/>
          </p:cNvSpPr>
          <p:nvPr>
            <p:ph type="sldNum" sz="quarter" idx="10"/>
          </p:nvPr>
        </p:nvSpPr>
        <p:spPr/>
        <p:txBody>
          <a:bodyPr/>
          <a:lstStyle/>
          <a:p>
            <a:fld id="{F52A25F9-16D3-E64A-8639-7B020C319E7B}" type="slidenum">
              <a:rPr lang="en-US" smtClean="0"/>
              <a:pPr/>
              <a:t>41</a:t>
            </a:fld>
            <a:endParaRPr lang="en-US" dirty="0"/>
          </a:p>
        </p:txBody>
      </p:sp>
    </p:spTree>
    <p:extLst>
      <p:ext uri="{BB962C8B-B14F-4D97-AF65-F5344CB8AC3E}">
        <p14:creationId xmlns:p14="http://schemas.microsoft.com/office/powerpoint/2010/main" val="19879170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baseline="0" dirty="0" smtClean="0"/>
              <a:t>Demo lab01-02.exe (Practical Malware Analysis) to see </a:t>
            </a:r>
            <a:r>
              <a:rPr lang="en-US" b="1" baseline="0" dirty="0" err="1" smtClean="0"/>
              <a:t>LoadLibrary</a:t>
            </a:r>
            <a:r>
              <a:rPr lang="en-US" baseline="0" dirty="0" smtClean="0"/>
              <a:t> and </a:t>
            </a:r>
            <a:r>
              <a:rPr lang="en-US" b="1" baseline="0" dirty="0" err="1" smtClean="0"/>
              <a:t>GetProcAddress</a:t>
            </a:r>
            <a:r>
              <a:rPr lang="en-US" baseline="0" dirty="0" smtClean="0"/>
              <a:t>. </a:t>
            </a:r>
          </a:p>
          <a:p>
            <a:pPr marL="171450" indent="-171450">
              <a:buFontTx/>
              <a:buChar char="-"/>
            </a:pPr>
            <a:r>
              <a:rPr lang="en-US" baseline="0" dirty="0" smtClean="0"/>
              <a:t>Không nên dùng </a:t>
            </a:r>
            <a:r>
              <a:rPr lang="en-US" baseline="0" dirty="0" err="1" smtClean="0"/>
              <a:t>PEiD</a:t>
            </a:r>
            <a:r>
              <a:rPr lang="en-US" baseline="0" dirty="0" smtClean="0"/>
              <a:t> vì đôi lúc nó sẽ khởi chạy malware ngầm.</a:t>
            </a:r>
          </a:p>
          <a:p>
            <a:pPr marL="171450" indent="-171450">
              <a:buFontTx/>
              <a:buChar char="-"/>
            </a:pPr>
            <a:r>
              <a:rPr lang="en-US" baseline="0" dirty="0" smtClean="0"/>
              <a:t>Demo unpack lab01-02.exe using </a:t>
            </a:r>
            <a:r>
              <a:rPr lang="en-US" baseline="0" dirty="0" err="1" smtClean="0"/>
              <a:t>upx</a:t>
            </a:r>
            <a:r>
              <a:rPr lang="en-US" baseline="0" dirty="0" smtClean="0"/>
              <a:t> –d: Dùng Detect IT Easy để check mã hóa </a:t>
            </a:r>
            <a:r>
              <a:rPr lang="en-US" baseline="0" dirty="0" smtClean="0">
                <a:sym typeface="Wingdings" panose="05000000000000000000" pitchFamily="2" charset="2"/>
              </a:rPr>
              <a:t> dung upx.exe –d Lab01-02.exe để unpack  Check lại bằng Detect IT Easy. Dùng dependency walker để chỉ ra là số Strings ít và nhiều trước và sau khi unpack. Dùng Detect IT Easy để chỉ ra entropy khác nhau giữa 2 mẫu luôn.</a:t>
            </a:r>
          </a:p>
        </p:txBody>
      </p:sp>
      <p:sp>
        <p:nvSpPr>
          <p:cNvPr id="4" name="Slide Number Placeholder 3"/>
          <p:cNvSpPr>
            <a:spLocks noGrp="1"/>
          </p:cNvSpPr>
          <p:nvPr>
            <p:ph type="sldNum" sz="quarter" idx="10"/>
          </p:nvPr>
        </p:nvSpPr>
        <p:spPr/>
        <p:txBody>
          <a:bodyPr/>
          <a:lstStyle/>
          <a:p>
            <a:fld id="{F52A25F9-16D3-E64A-8639-7B020C319E7B}" type="slidenum">
              <a:rPr lang="en-US" smtClean="0"/>
              <a:pPr/>
              <a:t>42</a:t>
            </a:fld>
            <a:endParaRPr lang="en-US" dirty="0"/>
          </a:p>
        </p:txBody>
      </p:sp>
    </p:spTree>
    <p:extLst>
      <p:ext uri="{BB962C8B-B14F-4D97-AF65-F5344CB8AC3E}">
        <p14:creationId xmlns:p14="http://schemas.microsoft.com/office/powerpoint/2010/main" val="2911270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Nên</a:t>
            </a:r>
            <a:r>
              <a:rPr lang="en-US" baseline="0" dirty="0" smtClean="0"/>
              <a:t> check packed/crypto </a:t>
            </a:r>
            <a:r>
              <a:rPr lang="en-US" baseline="0" dirty="0" err="1" smtClean="0"/>
              <a:t>trước</a:t>
            </a:r>
            <a:r>
              <a:rPr lang="en-US" baseline="0" dirty="0" smtClean="0"/>
              <a:t> </a:t>
            </a:r>
            <a:r>
              <a:rPr lang="en-US" baseline="0" dirty="0" err="1" smtClean="0"/>
              <a:t>khi</a:t>
            </a:r>
            <a:r>
              <a:rPr lang="en-US" baseline="0" dirty="0" smtClean="0"/>
              <a:t> </a:t>
            </a:r>
            <a:r>
              <a:rPr lang="en-US" baseline="0" dirty="0" err="1" smtClean="0"/>
              <a:t>kiểm</a:t>
            </a:r>
            <a:r>
              <a:rPr lang="en-US" baseline="0" dirty="0" smtClean="0"/>
              <a:t> </a:t>
            </a:r>
            <a:r>
              <a:rPr lang="en-US" baseline="0" dirty="0" err="1" smtClean="0"/>
              <a:t>tra</a:t>
            </a:r>
            <a:r>
              <a:rPr lang="en-US" baseline="0" dirty="0" smtClean="0"/>
              <a:t> string!!!</a:t>
            </a:r>
            <a:endParaRPr lang="en-US" dirty="0" smtClean="0"/>
          </a:p>
          <a:p>
            <a:endParaRPr lang="vi-VN" dirty="0"/>
          </a:p>
        </p:txBody>
      </p:sp>
      <p:sp>
        <p:nvSpPr>
          <p:cNvPr id="4" name="Slide Number Placeholder 3"/>
          <p:cNvSpPr>
            <a:spLocks noGrp="1"/>
          </p:cNvSpPr>
          <p:nvPr>
            <p:ph type="sldNum" sz="quarter" idx="10"/>
          </p:nvPr>
        </p:nvSpPr>
        <p:spPr/>
        <p:txBody>
          <a:bodyPr/>
          <a:lstStyle/>
          <a:p>
            <a:fld id="{F52A25F9-16D3-E64A-8639-7B020C319E7B}" type="slidenum">
              <a:rPr lang="en-US" smtClean="0"/>
              <a:pPr/>
              <a:t>10</a:t>
            </a:fld>
            <a:endParaRPr lang="en-US" dirty="0"/>
          </a:p>
        </p:txBody>
      </p:sp>
    </p:spTree>
    <p:extLst>
      <p:ext uri="{BB962C8B-B14F-4D97-AF65-F5344CB8AC3E}">
        <p14:creationId xmlns:p14="http://schemas.microsoft.com/office/powerpoint/2010/main" val="352924580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z="1200" b="0" i="0" kern="1200" dirty="0" smtClean="0">
                <a:solidFill>
                  <a:schemeClr val="tx1"/>
                </a:solidFill>
                <a:effectLst/>
                <a:latin typeface="Arial Regular"/>
                <a:ea typeface="+mn-ea"/>
                <a:cs typeface="+mn-cs"/>
              </a:rPr>
              <a:t>chương trình chưa được nén (unpacked) thường có tần số bit khác nhau so với chương trình đã được nén (packed), có tần số bit đồng nhất.</a:t>
            </a:r>
          </a:p>
          <a:p>
            <a:r>
              <a:rPr lang="vi-VN" sz="1200" b="0" i="0" kern="1200" dirty="0" smtClean="0">
                <a:solidFill>
                  <a:schemeClr val="tx1"/>
                </a:solidFill>
                <a:effectLst/>
                <a:latin typeface="Arial Regular"/>
                <a:ea typeface="+mn-ea"/>
                <a:cs typeface="+mn-cs"/>
              </a:rPr>
              <a:t>hương trình chưa được nén có cấu trúc tự nhiên và phức tạp hơn, với các loại dữ liệu khác nhau như mã máy, văn bản, metadata, ...</a:t>
            </a:r>
          </a:p>
          <a:p>
            <a:r>
              <a:rPr lang="vi-VN" sz="1200" b="0" i="0" kern="1200" dirty="0" smtClean="0">
                <a:solidFill>
                  <a:schemeClr val="tx1"/>
                </a:solidFill>
                <a:effectLst/>
                <a:latin typeface="Arial Regular"/>
                <a:ea typeface="+mn-ea"/>
                <a:cs typeface="+mn-cs"/>
              </a:rPr>
              <a:t>Do đó, tần số các bit khác nhau sẽ khác nhau, với một số bit được sử dụng nhiều hơn và một số bit được sử dụng ít hơn.</a:t>
            </a:r>
          </a:p>
          <a:p>
            <a:r>
              <a:rPr lang="vi-VN" sz="1200" b="0" i="0" kern="1200" dirty="0" smtClean="0">
                <a:solidFill>
                  <a:schemeClr val="tx1"/>
                </a:solidFill>
                <a:effectLst/>
                <a:latin typeface="Arial Regular"/>
                <a:ea typeface="+mn-ea"/>
                <a:cs typeface="+mn-cs"/>
              </a:rPr>
              <a:t>Trong khi đó, chương trình đã được nén thường có cấu trúc đơn giản hơn, chủ yếu chỉ bao gồm mã máy.</a:t>
            </a:r>
          </a:p>
          <a:p>
            <a:r>
              <a:rPr lang="vi-VN" sz="1200" b="0" i="0" kern="1200" dirty="0" smtClean="0">
                <a:solidFill>
                  <a:schemeClr val="tx1"/>
                </a:solidFill>
                <a:effectLst/>
                <a:latin typeface="Arial Regular"/>
                <a:ea typeface="+mn-ea"/>
                <a:cs typeface="+mn-cs"/>
              </a:rPr>
              <a:t>Do tất cả các loại dữ liệu trong chương trình đều giống nhau, tần số của từng bit sẽ đồng nhất hơn. Không có bit nào được sử dụng thường xuyên hơn so với các bit khác.</a:t>
            </a:r>
          </a:p>
          <a:p>
            <a:r>
              <a:rPr lang="vi-VN" sz="1200" b="0" i="0" kern="1200" dirty="0" smtClean="0">
                <a:solidFill>
                  <a:schemeClr val="tx1"/>
                </a:solidFill>
                <a:effectLst/>
                <a:latin typeface="Arial Regular"/>
                <a:ea typeface="+mn-ea"/>
                <a:cs typeface="+mn-cs"/>
              </a:rPr>
              <a:t>Điều này tạo ra một mẫu bit "đều đều" hơn so với chương trình chưa được nén.</a:t>
            </a:r>
          </a:p>
          <a:p>
            <a:endParaRPr lang="vi-VN" dirty="0"/>
          </a:p>
        </p:txBody>
      </p:sp>
      <p:sp>
        <p:nvSpPr>
          <p:cNvPr id="4" name="Slide Number Placeholder 3"/>
          <p:cNvSpPr>
            <a:spLocks noGrp="1"/>
          </p:cNvSpPr>
          <p:nvPr>
            <p:ph type="sldNum" sz="quarter" idx="10"/>
          </p:nvPr>
        </p:nvSpPr>
        <p:spPr/>
        <p:txBody>
          <a:bodyPr/>
          <a:lstStyle/>
          <a:p>
            <a:fld id="{F52A25F9-16D3-E64A-8639-7B020C319E7B}" type="slidenum">
              <a:rPr lang="en-US" smtClean="0"/>
              <a:pPr/>
              <a:t>43</a:t>
            </a:fld>
            <a:endParaRPr lang="en-US" dirty="0"/>
          </a:p>
        </p:txBody>
      </p:sp>
    </p:spTree>
    <p:extLst>
      <p:ext uri="{BB962C8B-B14F-4D97-AF65-F5344CB8AC3E}">
        <p14:creationId xmlns:p14="http://schemas.microsoft.com/office/powerpoint/2010/main" val="77883918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https://securitydaily.net/tim-hieu-ve-cau-truc-pe-file/</a:t>
            </a:r>
          </a:p>
          <a:p>
            <a:r>
              <a:rPr lang="vi-VN" sz="1200" b="0" i="0" kern="1200" dirty="0" smtClean="0">
                <a:solidFill>
                  <a:schemeClr val="tx1"/>
                </a:solidFill>
                <a:effectLst/>
                <a:latin typeface="Arial Regular"/>
                <a:ea typeface="+mn-ea"/>
                <a:cs typeface="+mn-cs"/>
              </a:rPr>
              <a:t>Cấu trúc của tệp PE (Portable Executable) gồm các thành phần chính sau:</a:t>
            </a:r>
          </a:p>
          <a:p>
            <a:r>
              <a:rPr lang="vi-VN" sz="1200" b="0" i="0" kern="1200" dirty="0" smtClean="0">
                <a:solidFill>
                  <a:schemeClr val="tx1"/>
                </a:solidFill>
                <a:effectLst/>
                <a:latin typeface="Arial Regular"/>
                <a:ea typeface="+mn-ea"/>
                <a:cs typeface="+mn-cs"/>
              </a:rPr>
              <a:t>DOS Header: Bao gồm thông tin về chữ ký DOS, offset của PE header và các thông số khác.</a:t>
            </a:r>
          </a:p>
          <a:p>
            <a:r>
              <a:rPr lang="vi-VN" sz="1200" b="0" i="0" kern="1200" dirty="0" smtClean="0">
                <a:solidFill>
                  <a:schemeClr val="tx1"/>
                </a:solidFill>
                <a:effectLst/>
                <a:latin typeface="Arial Regular"/>
                <a:ea typeface="+mn-ea"/>
                <a:cs typeface="+mn-cs"/>
              </a:rPr>
              <a:t>PE Signature: Đây là chữ ký định dạng PE để xác định tệp PE.</a:t>
            </a:r>
          </a:p>
          <a:p>
            <a:r>
              <a:rPr lang="vi-VN" sz="1200" b="0" i="0" kern="1200" dirty="0" smtClean="0">
                <a:solidFill>
                  <a:schemeClr val="tx1"/>
                </a:solidFill>
                <a:effectLst/>
                <a:latin typeface="Arial Regular"/>
                <a:ea typeface="+mn-ea"/>
                <a:cs typeface="+mn-cs"/>
              </a:rPr>
              <a:t>File Header: Chứa thông tin về kiểu tệp (32-bit hoặc 64-bit), số lượng section, thời gian biên dịch và các thông số khác.</a:t>
            </a:r>
          </a:p>
          <a:p>
            <a:r>
              <a:rPr lang="vi-VN" sz="1200" b="0" i="0" kern="1200" dirty="0" smtClean="0">
                <a:solidFill>
                  <a:schemeClr val="tx1"/>
                </a:solidFill>
                <a:effectLst/>
                <a:latin typeface="Arial Regular"/>
                <a:ea typeface="+mn-ea"/>
                <a:cs typeface="+mn-cs"/>
              </a:rPr>
              <a:t>Optional Header: Chứa thông tin chi tiết về tệp PE như địa chỉ bắt đầu thực thi, kích thước bộ nhớ, địa chỉ đỉnh bộ nhớ và các thông số khác.</a:t>
            </a:r>
          </a:p>
          <a:p>
            <a:r>
              <a:rPr lang="vi-VN" sz="1200" b="0" i="0" kern="1200" dirty="0" smtClean="0">
                <a:solidFill>
                  <a:schemeClr val="tx1"/>
                </a:solidFill>
                <a:effectLst/>
                <a:latin typeface="Arial Regular"/>
                <a:ea typeface="+mn-ea"/>
                <a:cs typeface="+mn-cs"/>
              </a:rPr>
              <a:t>Section Headers: Mỗi section trong tệp PE có một header để chỉ định địa chỉ và kích thước của section.</a:t>
            </a:r>
          </a:p>
          <a:p>
            <a:r>
              <a:rPr lang="vi-VN" sz="1200" b="0" i="0" kern="1200" dirty="0" smtClean="0">
                <a:solidFill>
                  <a:schemeClr val="tx1"/>
                </a:solidFill>
                <a:effectLst/>
                <a:latin typeface="Arial Regular"/>
                <a:ea typeface="+mn-ea"/>
                <a:cs typeface="+mn-cs"/>
              </a:rPr>
              <a:t>Data Directories: Chứa các địa chỉ và kích thước của các data directories, bao gồm Import Directory, Export Directory, Resource Directory, và nhiều data directory khác.</a:t>
            </a:r>
          </a:p>
          <a:p>
            <a:r>
              <a:rPr lang="vi-VN" sz="1200" b="0" i="0" kern="1200" dirty="0" smtClean="0">
                <a:solidFill>
                  <a:schemeClr val="tx1"/>
                </a:solidFill>
                <a:effectLst/>
                <a:latin typeface="Arial Regular"/>
                <a:ea typeface="+mn-ea"/>
                <a:cs typeface="+mn-cs"/>
              </a:rPr>
              <a:t>Section Data: Là các phần dữ liệu thực tế của các section, chứa mã thực thi, dữ liệu và tài nguyên của chương trình.</a:t>
            </a:r>
          </a:p>
          <a:p>
            <a:r>
              <a:rPr lang="vi-VN" sz="1200" b="0" i="0" kern="1200" dirty="0" smtClean="0">
                <a:solidFill>
                  <a:schemeClr val="tx1"/>
                </a:solidFill>
                <a:effectLst/>
                <a:latin typeface="Arial Regular"/>
                <a:ea typeface="+mn-ea"/>
                <a:cs typeface="+mn-cs"/>
              </a:rPr>
              <a:t>Optional Section Data: Có thể chứa các phần dữ liệu tùy chọn như debugging symbols và các thông tin khác.</a:t>
            </a:r>
          </a:p>
          <a:p>
            <a:r>
              <a:rPr lang="vi-VN" sz="1200" b="0" i="0" kern="1200" dirty="0" smtClean="0">
                <a:solidFill>
                  <a:schemeClr val="tx1"/>
                </a:solidFill>
                <a:effectLst/>
                <a:latin typeface="Arial Regular"/>
                <a:ea typeface="+mn-ea"/>
                <a:cs typeface="+mn-cs"/>
              </a:rPr>
              <a:t>Tệp PE được sử dụng để chứa các chương trình thực thi trên hệ điều hành Windows và cấu trúc của nó rất quan trọng trong việc phân tích và thực thi các tệp nhị phân.</a:t>
            </a:r>
          </a:p>
          <a:p>
            <a:r>
              <a:rPr lang="vi-VN" sz="1200" b="0" i="0" kern="1200" dirty="0" smtClean="0">
                <a:solidFill>
                  <a:schemeClr val="tx1"/>
                </a:solidFill>
                <a:effectLst/>
                <a:latin typeface="Arial Regular"/>
                <a:ea typeface="+mn-ea"/>
                <a:cs typeface="+mn-cs"/>
              </a:rPr>
              <a:t>https://ieeexplore.ieee.org/xpl/conhome/1001965/all-proceedings</a:t>
            </a:r>
          </a:p>
          <a:p>
            <a:r>
              <a:rPr lang="vi-VN" sz="1200" b="0" i="0" kern="1200" dirty="0" smtClean="0">
                <a:solidFill>
                  <a:schemeClr val="tx1"/>
                </a:solidFill>
                <a:effectLst/>
                <a:latin typeface="Arial Regular"/>
                <a:ea typeface="+mn-ea"/>
                <a:cs typeface="+mn-cs"/>
              </a:rPr>
              <a:t>ChatGPT</a:t>
            </a:r>
          </a:p>
          <a:p>
            <a:r>
              <a:rPr lang="vi-VN" sz="1200" b="0" i="0" kern="1200" dirty="0" smtClean="0">
                <a:solidFill>
                  <a:schemeClr val="tx1"/>
                </a:solidFill>
                <a:effectLst/>
                <a:latin typeface="Arial Regular"/>
                <a:ea typeface="+mn-ea"/>
                <a:cs typeface="+mn-cs"/>
              </a:rPr>
              <a:t>Đây là liên kết đến trang chủ của IEEE Xplore, nơi bạn có thể truy cập và tìm hiểu thông tin về tất cả các hội nghị, hội thảo và tạp chí do IEEE tổ chức và xuất bản. Trang web này cung cấp một kho lưu trữ rất lớn các bài báo, bài viết và tài liệu khoa học về công nghệ và kỹ thuật, và là một nguồn tài nguyên quý giá cho cộng đồng nghiên cứu và các chuyên gia trong lĩnh vực công nghệ thông tin và điện tử.</a:t>
            </a:r>
          </a:p>
          <a:p>
            <a:r>
              <a:rPr lang="vi-VN" sz="1200" b="0" i="0" kern="1200" dirty="0" smtClean="0">
                <a:solidFill>
                  <a:schemeClr val="tx1"/>
                </a:solidFill>
                <a:effectLst/>
                <a:latin typeface="Arial Regular"/>
                <a:ea typeface="+mn-ea"/>
                <a:cs typeface="+mn-cs"/>
              </a:rPr>
              <a:t>offset là gì</a:t>
            </a:r>
          </a:p>
          <a:p>
            <a:r>
              <a:rPr lang="vi-VN" sz="1200" b="0" i="0" kern="1200" dirty="0" smtClean="0">
                <a:solidFill>
                  <a:schemeClr val="tx1"/>
                </a:solidFill>
                <a:effectLst/>
                <a:latin typeface="Arial Regular"/>
                <a:ea typeface="+mn-ea"/>
                <a:cs typeface="+mn-cs"/>
              </a:rPr>
              <a:t>ChatGPT</a:t>
            </a:r>
          </a:p>
          <a:p>
            <a:r>
              <a:rPr lang="vi-VN" sz="1200" b="0" i="0" kern="1200" dirty="0" smtClean="0">
                <a:solidFill>
                  <a:schemeClr val="tx1"/>
                </a:solidFill>
                <a:effectLst/>
                <a:latin typeface="Arial Regular"/>
                <a:ea typeface="+mn-ea"/>
                <a:cs typeface="+mn-cs"/>
              </a:rPr>
              <a:t>Offset là một thuật ngữ được sử dụng trong nhiều lĩnh vực khác nhau như lập trình, điện tử, toán học và hệ thống. Tuy nhiên, chúng ta sẽ tập trung vào ý nghĩa của offset trong lĩnh vực lập trình và hệ thống.</a:t>
            </a:r>
          </a:p>
          <a:p>
            <a:r>
              <a:rPr lang="vi-VN" sz="1200" b="0" i="0" kern="1200" dirty="0" smtClean="0">
                <a:solidFill>
                  <a:schemeClr val="tx1"/>
                </a:solidFill>
                <a:effectLst/>
                <a:latin typeface="Arial Regular"/>
                <a:ea typeface="+mn-ea"/>
                <a:cs typeface="+mn-cs"/>
              </a:rPr>
              <a:t>Trong lập trình và hệ thống, offset là một giá trị số dương hoặc âm dùng để xác định vị trí của một đối tượng hoặc dữ liệu trong bộ nhớ hoặc trong một file. Nó thường được tính toán từ một điểm tham chiếu hoặc từ một vị trí cố định trong bộ nhớ hoặc file. Offset cung cấp thông tin về khoảng cách từ điểm tham chiếu đến đối tượng hoặc dữ liệu mà chúng ta quan tâm.</a:t>
            </a:r>
          </a:p>
          <a:p>
            <a:r>
              <a:rPr lang="vi-VN" sz="1200" b="0" i="0" kern="1200" dirty="0" smtClean="0">
                <a:solidFill>
                  <a:schemeClr val="tx1"/>
                </a:solidFill>
                <a:effectLst/>
                <a:latin typeface="Arial Regular"/>
                <a:ea typeface="+mn-ea"/>
                <a:cs typeface="+mn-cs"/>
              </a:rPr>
              <a:t>Trong hệ thống máy tính, offset thường được sử dụng để truy cập vào các phần tử của mảng, cấu trúc hoặc bộ nhớ đệm. Trong các file dữ liệu, offset được sử dụng để xác định vị trí của dữ liệu trong file, giúp cho việc đọc và ghi dữ liệu trở nên dễ dàng và hiệu quả.</a:t>
            </a:r>
          </a:p>
          <a:p>
            <a:r>
              <a:rPr lang="vi-VN" sz="1200" b="0" i="0" kern="1200" dirty="0" smtClean="0">
                <a:solidFill>
                  <a:schemeClr val="tx1"/>
                </a:solidFill>
                <a:effectLst/>
                <a:latin typeface="Arial Regular"/>
                <a:ea typeface="+mn-ea"/>
                <a:cs typeface="+mn-cs"/>
              </a:rPr>
              <a:t>Ví dụ, trong ngôn ngữ lập trình C/C++, khi bạn truy cập vào một phần tử của mảng, bạn sử dụng biểu thức như array[index], trong đó index là offset của phần tử mà bạn muốn truy cập trong mảng.</a:t>
            </a:r>
          </a:p>
          <a:p>
            <a:r>
              <a:rPr lang="vi-VN" sz="1200" b="0" i="0" kern="1200" dirty="0" smtClean="0">
                <a:solidFill>
                  <a:schemeClr val="tx1"/>
                </a:solidFill>
                <a:effectLst/>
                <a:latin typeface="Arial Regular"/>
                <a:ea typeface="+mn-ea"/>
                <a:cs typeface="+mn-cs"/>
              </a:rPr>
              <a:t/>
            </a:r>
            <a:br>
              <a:rPr lang="vi-VN" sz="1200" b="0" i="0" kern="1200" dirty="0" smtClean="0">
                <a:solidFill>
                  <a:schemeClr val="tx1"/>
                </a:solidFill>
                <a:effectLst/>
                <a:latin typeface="Arial Regular"/>
                <a:ea typeface="+mn-ea"/>
                <a:cs typeface="+mn-cs"/>
              </a:rPr>
            </a:br>
            <a:endParaRPr lang="vi-VN" dirty="0"/>
          </a:p>
        </p:txBody>
      </p:sp>
      <p:sp>
        <p:nvSpPr>
          <p:cNvPr id="4" name="Slide Number Placeholder 3"/>
          <p:cNvSpPr>
            <a:spLocks noGrp="1"/>
          </p:cNvSpPr>
          <p:nvPr>
            <p:ph type="sldNum" sz="quarter" idx="10"/>
          </p:nvPr>
        </p:nvSpPr>
        <p:spPr/>
        <p:txBody>
          <a:bodyPr/>
          <a:lstStyle/>
          <a:p>
            <a:fld id="{F52A25F9-16D3-E64A-8639-7B020C319E7B}" type="slidenum">
              <a:rPr lang="en-US" smtClean="0"/>
              <a:pPr/>
              <a:t>47</a:t>
            </a:fld>
            <a:endParaRPr lang="en-US" dirty="0"/>
          </a:p>
        </p:txBody>
      </p:sp>
    </p:spTree>
    <p:extLst>
      <p:ext uri="{BB962C8B-B14F-4D97-AF65-F5344CB8AC3E}">
        <p14:creationId xmlns:p14="http://schemas.microsoft.com/office/powerpoint/2010/main" val="376188947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10"/>
          </p:nvPr>
        </p:nvSpPr>
        <p:spPr/>
        <p:txBody>
          <a:bodyPr/>
          <a:lstStyle/>
          <a:p>
            <a:fld id="{F52A25F9-16D3-E64A-8639-7B020C319E7B}" type="slidenum">
              <a:rPr lang="en-US" smtClean="0"/>
              <a:pPr/>
              <a:t>52</a:t>
            </a:fld>
            <a:endParaRPr lang="en-US" dirty="0"/>
          </a:p>
        </p:txBody>
      </p:sp>
    </p:spTree>
    <p:extLst>
      <p:ext uri="{BB962C8B-B14F-4D97-AF65-F5344CB8AC3E}">
        <p14:creationId xmlns:p14="http://schemas.microsoft.com/office/powerpoint/2010/main" val="331977568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10"/>
          </p:nvPr>
        </p:nvSpPr>
        <p:spPr/>
        <p:txBody>
          <a:bodyPr/>
          <a:lstStyle/>
          <a:p>
            <a:fld id="{F52A25F9-16D3-E64A-8639-7B020C319E7B}" type="slidenum">
              <a:rPr lang="en-US" smtClean="0"/>
              <a:pPr/>
              <a:t>53</a:t>
            </a:fld>
            <a:endParaRPr lang="en-US" dirty="0"/>
          </a:p>
        </p:txBody>
      </p:sp>
    </p:spTree>
    <p:extLst>
      <p:ext uri="{BB962C8B-B14F-4D97-AF65-F5344CB8AC3E}">
        <p14:creationId xmlns:p14="http://schemas.microsoft.com/office/powerpoint/2010/main" val="386391191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a:p>
            <a:r>
              <a:rPr lang="vi-VN" sz="1200" b="0" i="0" kern="1200" dirty="0" smtClean="0">
                <a:solidFill>
                  <a:schemeClr val="tx1"/>
                </a:solidFill>
                <a:effectLst/>
                <a:latin typeface="Arial Regular"/>
                <a:ea typeface="+mn-ea"/>
                <a:cs typeface="+mn-cs"/>
              </a:rPr>
              <a:t>Để đánh giá chức năng của DLL: Bằng cách xem danh sách các hàm được xuất khẩu, bạn có thể nhanh chóng hiểu được chức năng chính của DLL. Nếu DLL chủ yếu xuất khẩu các hàm liên quan đến mạng, bạn biết nó liên quan đến mạng.</a:t>
            </a:r>
          </a:p>
          <a:p>
            <a:r>
              <a:rPr lang="vi-VN" sz="1200" b="0" i="0" kern="1200" dirty="0" smtClean="0">
                <a:solidFill>
                  <a:schemeClr val="tx1"/>
                </a:solidFill>
                <a:effectLst/>
                <a:latin typeface="Arial Regular"/>
                <a:ea typeface="+mn-ea"/>
                <a:cs typeface="+mn-cs"/>
              </a:rPr>
              <a:t>Để phát hiện malware: DLL liên quan đến malware thường xuất khẩu các hàm có tính độc hại như ghi vào đĩa, thực thi mã từ xa, tải rễ và thực thi toàn cục.</a:t>
            </a:r>
          </a:p>
          <a:p>
            <a:r>
              <a:rPr lang="vi-VN" sz="1200" b="0" i="0" kern="1200" dirty="0" smtClean="0">
                <a:solidFill>
                  <a:schemeClr val="tx1"/>
                </a:solidFill>
                <a:effectLst/>
                <a:latin typeface="Arial Regular"/>
                <a:ea typeface="+mn-ea"/>
                <a:cs typeface="+mn-cs"/>
              </a:rPr>
              <a:t>Ngăn chặn tấn công sử dụng DLL: Bằng cách chặn DLL xuất khẩu các hàm có khả năng độc hại, bạn có thể ngăn chặn một số loại tấn công sử dụng DLL.</a:t>
            </a:r>
          </a:p>
          <a:p>
            <a:r>
              <a:rPr lang="vi-VN" sz="1200" b="0" i="0" kern="1200" dirty="0" smtClean="0">
                <a:solidFill>
                  <a:schemeClr val="tx1"/>
                </a:solidFill>
                <a:effectLst/>
                <a:latin typeface="Arial Regular"/>
                <a:ea typeface="+mn-ea"/>
                <a:cs typeface="+mn-cs"/>
              </a:rPr>
              <a:t>Kiểm duyệt DLL: Nhiều tổ chức thực thi kiểm duyệt DLL nghiêm ngặt, chỉ cho phép những DLL xuất khẩu các hàm an toàn được sử dụng.</a:t>
            </a:r>
          </a:p>
          <a:p>
            <a:endParaRPr lang="vi-VN" sz="1200" b="0" i="0" kern="1200" dirty="0" smtClean="0">
              <a:solidFill>
                <a:schemeClr val="tx1"/>
              </a:solidFill>
              <a:effectLst/>
              <a:latin typeface="Arial Regular"/>
              <a:ea typeface="+mn-ea"/>
              <a:cs typeface="+mn-cs"/>
            </a:endParaRPr>
          </a:p>
          <a:p>
            <a:r>
              <a:rPr lang="en-US" baseline="0" dirty="0" smtClean="0"/>
              <a:t>Trong imports, malware imports functions từ DLL để sử dụng; còn trong exports, malware exports functions từ DLL cho chương trình khác dùng</a:t>
            </a:r>
          </a:p>
          <a:p>
            <a:endParaRPr lang="vi-VN" sz="1200" b="0" i="0" kern="1200" dirty="0" smtClean="0">
              <a:solidFill>
                <a:schemeClr val="tx1"/>
              </a:solidFill>
              <a:effectLst/>
              <a:latin typeface="Arial Regular"/>
              <a:ea typeface="+mn-ea"/>
              <a:cs typeface="+mn-cs"/>
            </a:endParaRPr>
          </a:p>
          <a:p>
            <a:r>
              <a:rPr lang="vi-VN" sz="1200" b="0" i="0" kern="1200" dirty="0" smtClean="0">
                <a:solidFill>
                  <a:schemeClr val="tx1"/>
                </a:solidFill>
                <a:effectLst/>
                <a:latin typeface="Arial Regular"/>
                <a:ea typeface="+mn-ea"/>
                <a:cs typeface="+mn-cs"/>
              </a:rPr>
              <a:t>Ramnit là một loại malware nguy hiểm thuộc họ malware Trojan, có khả năng:</a:t>
            </a:r>
          </a:p>
          <a:p>
            <a:r>
              <a:rPr lang="vi-VN" sz="1200" b="0" i="0" kern="1200" dirty="0" smtClean="0">
                <a:solidFill>
                  <a:schemeClr val="tx1"/>
                </a:solidFill>
                <a:effectLst/>
                <a:latin typeface="Arial Regular"/>
                <a:ea typeface="+mn-ea"/>
                <a:cs typeface="+mn-cs"/>
              </a:rPr>
              <a:t>Đánh cắp thông tin bằng cách khống chế các trình duyệt web</a:t>
            </a:r>
          </a:p>
          <a:p>
            <a:r>
              <a:rPr lang="vi-VN" sz="1200" b="0" i="0" kern="1200" dirty="0" smtClean="0">
                <a:solidFill>
                  <a:schemeClr val="tx1"/>
                </a:solidFill>
                <a:effectLst/>
                <a:latin typeface="Arial Regular"/>
                <a:ea typeface="+mn-ea"/>
                <a:cs typeface="+mn-cs"/>
              </a:rPr>
              <a:t>Chuyển tiếp thư rác và spam</a:t>
            </a:r>
          </a:p>
          <a:p>
            <a:r>
              <a:rPr lang="vi-VN" sz="1200" b="0" i="0" kern="1200" dirty="0" smtClean="0">
                <a:solidFill>
                  <a:schemeClr val="tx1"/>
                </a:solidFill>
                <a:effectLst/>
                <a:latin typeface="Arial Regular"/>
                <a:ea typeface="+mn-ea"/>
                <a:cs typeface="+mn-cs"/>
              </a:rPr>
              <a:t>Ghi đè các tệp tin hệ thống quan trọng để khóa máy tính hoặc sao chép ứng dụng hợp pháp</a:t>
            </a:r>
          </a:p>
          <a:p>
            <a:r>
              <a:rPr lang="vi-VN" sz="1200" b="0" i="0" kern="1200" dirty="0" smtClean="0">
                <a:solidFill>
                  <a:schemeClr val="tx1"/>
                </a:solidFill>
                <a:effectLst/>
                <a:latin typeface="Arial Regular"/>
                <a:ea typeface="+mn-ea"/>
                <a:cs typeface="+mn-cs"/>
              </a:rPr>
              <a:t>Tải về và cài đặt phần mềm độc hại bổ sung</a:t>
            </a:r>
          </a:p>
          <a:p>
            <a:r>
              <a:rPr lang="vi-VN" sz="1200" b="0" i="0" kern="1200" dirty="0" smtClean="0">
                <a:solidFill>
                  <a:schemeClr val="tx1"/>
                </a:solidFill>
                <a:effectLst/>
                <a:latin typeface="Arial Regular"/>
                <a:ea typeface="+mn-ea"/>
                <a:cs typeface="+mn-cs"/>
              </a:rPr>
              <a:t>Gián điệp máy tính bằng cách gửi dữ liệu bị đánh cắp về máy chủ của tội phạm</a:t>
            </a:r>
          </a:p>
          <a:p>
            <a:endParaRPr lang="vi-VN" dirty="0"/>
          </a:p>
        </p:txBody>
      </p:sp>
      <p:sp>
        <p:nvSpPr>
          <p:cNvPr id="4" name="Slide Number Placeholder 3"/>
          <p:cNvSpPr>
            <a:spLocks noGrp="1"/>
          </p:cNvSpPr>
          <p:nvPr>
            <p:ph type="sldNum" sz="quarter" idx="10"/>
          </p:nvPr>
        </p:nvSpPr>
        <p:spPr/>
        <p:txBody>
          <a:bodyPr/>
          <a:lstStyle/>
          <a:p>
            <a:fld id="{F52A25F9-16D3-E64A-8639-7B020C319E7B}" type="slidenum">
              <a:rPr lang="en-US" smtClean="0"/>
              <a:pPr/>
              <a:t>54</a:t>
            </a:fld>
            <a:endParaRPr lang="en-US" dirty="0"/>
          </a:p>
        </p:txBody>
      </p:sp>
    </p:spTree>
    <p:extLst>
      <p:ext uri="{BB962C8B-B14F-4D97-AF65-F5344CB8AC3E}">
        <p14:creationId xmlns:p14="http://schemas.microsoft.com/office/powerpoint/2010/main" val="103610501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10"/>
          </p:nvPr>
        </p:nvSpPr>
        <p:spPr/>
        <p:txBody>
          <a:bodyPr/>
          <a:lstStyle/>
          <a:p>
            <a:fld id="{F52A25F9-16D3-E64A-8639-7B020C319E7B}" type="slidenum">
              <a:rPr lang="en-US" smtClean="0"/>
              <a:pPr/>
              <a:t>55</a:t>
            </a:fld>
            <a:endParaRPr lang="en-US" dirty="0"/>
          </a:p>
        </p:txBody>
      </p:sp>
    </p:spTree>
    <p:extLst>
      <p:ext uri="{BB962C8B-B14F-4D97-AF65-F5344CB8AC3E}">
        <p14:creationId xmlns:p14="http://schemas.microsoft.com/office/powerpoint/2010/main" val="314155569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10"/>
          </p:nvPr>
        </p:nvSpPr>
        <p:spPr/>
        <p:txBody>
          <a:bodyPr/>
          <a:lstStyle/>
          <a:p>
            <a:fld id="{F52A25F9-16D3-E64A-8639-7B020C319E7B}" type="slidenum">
              <a:rPr lang="en-US" smtClean="0"/>
              <a:pPr/>
              <a:t>56</a:t>
            </a:fld>
            <a:endParaRPr lang="en-US" dirty="0"/>
          </a:p>
        </p:txBody>
      </p:sp>
    </p:spTree>
    <p:extLst>
      <p:ext uri="{BB962C8B-B14F-4D97-AF65-F5344CB8AC3E}">
        <p14:creationId xmlns:p14="http://schemas.microsoft.com/office/powerpoint/2010/main" val="29379657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File PE</a:t>
            </a:r>
            <a:r>
              <a:rPr lang="en-US" baseline="0" dirty="0" smtClean="0"/>
              <a:t> </a:t>
            </a:r>
            <a:r>
              <a:rPr lang="vi-VN" baseline="0" dirty="0" smtClean="0"/>
              <a:t>được chia làm PE header và Sections.</a:t>
            </a:r>
          </a:p>
          <a:p>
            <a:r>
              <a:rPr lang="vi-VN" sz="1200" b="0" i="0" kern="1200" dirty="0" smtClean="0">
                <a:solidFill>
                  <a:schemeClr val="tx1"/>
                </a:solidFill>
                <a:effectLst/>
                <a:latin typeface="Arial Regular"/>
                <a:ea typeface="+mn-ea"/>
                <a:cs typeface="+mn-cs"/>
              </a:rPr>
              <a:t>Các sections có thể biểu diễn hoặc</a:t>
            </a:r>
            <a:r>
              <a:rPr lang="vi-VN" sz="1200" b="0" i="0" kern="1200" baseline="0" dirty="0" smtClean="0">
                <a:solidFill>
                  <a:schemeClr val="tx1"/>
                </a:solidFill>
                <a:effectLst/>
                <a:latin typeface="Arial Regular"/>
                <a:ea typeface="+mn-ea"/>
                <a:cs typeface="+mn-cs"/>
              </a:rPr>
              <a:t> code </a:t>
            </a:r>
            <a:r>
              <a:rPr lang="vi-VN" sz="1200" b="0" i="0" kern="1200" dirty="0" smtClean="0">
                <a:solidFill>
                  <a:schemeClr val="tx1"/>
                </a:solidFill>
                <a:effectLst/>
                <a:latin typeface="Arial Regular"/>
                <a:ea typeface="+mn-ea"/>
                <a:cs typeface="+mn-cs"/>
              </a:rPr>
              <a:t>hoặc data và chúng có các thuộc tính như đọc/ghi trong bộ nhớ.</a:t>
            </a:r>
          </a:p>
          <a:p>
            <a:r>
              <a:rPr lang="vi-VN" sz="1200" b="0" i="0" kern="1200" dirty="0" smtClean="0">
                <a:solidFill>
                  <a:schemeClr val="tx1"/>
                </a:solidFill>
                <a:effectLst/>
                <a:latin typeface="Arial Regular"/>
                <a:ea typeface="+mn-ea"/>
                <a:cs typeface="+mn-cs"/>
              </a:rPr>
              <a:t>Section chứa code bao gồm các chỉ dẫn sẽ được thực thi bởi CPU. </a:t>
            </a:r>
          </a:p>
          <a:p>
            <a:r>
              <a:rPr lang="vi-VN" sz="1200" b="0" i="0" kern="1200" dirty="0" smtClean="0">
                <a:solidFill>
                  <a:schemeClr val="tx1"/>
                </a:solidFill>
                <a:effectLst/>
                <a:latin typeface="Arial Regular"/>
                <a:ea typeface="+mn-ea"/>
                <a:cs typeface="+mn-cs"/>
              </a:rPr>
              <a:t>Section chứa data có thể chứa các loại dữ liệu khác nhau như dữ liệu chương trình đọc/ghi, bảng import/export, tài nguyên, v.v.</a:t>
            </a:r>
          </a:p>
          <a:p>
            <a:r>
              <a:rPr lang="vi-VN" sz="1200" b="0" i="0" kern="1200" dirty="0" smtClean="0">
                <a:solidFill>
                  <a:schemeClr val="tx1"/>
                </a:solidFill>
                <a:effectLst/>
                <a:latin typeface="Arial Regular"/>
                <a:ea typeface="+mn-ea"/>
                <a:cs typeface="+mn-cs"/>
              </a:rPr>
              <a:t>Mỗi section có tên phân biệt mô tả mục đích của chúng. Ví dụ:</a:t>
            </a:r>
          </a:p>
          <a:p>
            <a:r>
              <a:rPr lang="vi-VN" sz="1200" b="0" i="0" kern="1200" dirty="0" smtClean="0">
                <a:solidFill>
                  <a:schemeClr val="tx1"/>
                </a:solidFill>
                <a:effectLst/>
                <a:latin typeface="Arial Regular"/>
                <a:ea typeface="+mn-ea"/>
                <a:cs typeface="+mn-cs"/>
              </a:rPr>
              <a:t>Section có tên .text biểu thị mã và có thuộc tính đọc-thực thi.</a:t>
            </a:r>
          </a:p>
          <a:p>
            <a:r>
              <a:rPr lang="vi-VN" sz="1200" b="0" i="0" kern="1200" dirty="0" smtClean="0">
                <a:solidFill>
                  <a:schemeClr val="tx1"/>
                </a:solidFill>
                <a:effectLst/>
                <a:latin typeface="Arial Regular"/>
                <a:ea typeface="+mn-ea"/>
                <a:cs typeface="+mn-cs"/>
              </a:rPr>
              <a:t>Section có tên .data biểu thị dữ liệu toàn cục và có thuộc tính đọc-ghi.</a:t>
            </a:r>
          </a:p>
          <a:p>
            <a:r>
              <a:rPr lang="vi-VN" sz="1200" b="0" i="0" kern="1200" dirty="0" smtClean="0">
                <a:solidFill>
                  <a:schemeClr val="tx1"/>
                </a:solidFill>
                <a:effectLst/>
                <a:latin typeface="Arial Regular"/>
                <a:ea typeface="+mn-ea"/>
                <a:cs typeface="+mn-cs"/>
              </a:rPr>
              <a:t>Do đó, việc kiểm tra bảng phân vùng và các phân vùng trong file PE có thể giúp hiểu rõ hơn chức năng và cấu trúc của chúng.</a:t>
            </a:r>
            <a:endParaRPr lang="vi-VN" sz="1200" b="0" i="0" kern="1200" dirty="0">
              <a:solidFill>
                <a:schemeClr val="tx1"/>
              </a:solidFill>
              <a:effectLst/>
              <a:latin typeface="Arial Regular"/>
              <a:ea typeface="+mn-ea"/>
              <a:cs typeface="+mn-cs"/>
            </a:endParaRPr>
          </a:p>
        </p:txBody>
      </p:sp>
      <p:sp>
        <p:nvSpPr>
          <p:cNvPr id="4" name="Slide Number Placeholder 3"/>
          <p:cNvSpPr>
            <a:spLocks noGrp="1"/>
          </p:cNvSpPr>
          <p:nvPr>
            <p:ph type="sldNum" sz="quarter" idx="10"/>
          </p:nvPr>
        </p:nvSpPr>
        <p:spPr/>
        <p:txBody>
          <a:bodyPr/>
          <a:lstStyle/>
          <a:p>
            <a:fld id="{F52A25F9-16D3-E64A-8639-7B020C319E7B}" type="slidenum">
              <a:rPr lang="en-US" smtClean="0"/>
              <a:pPr/>
              <a:t>57</a:t>
            </a:fld>
            <a:endParaRPr lang="en-US" dirty="0"/>
          </a:p>
        </p:txBody>
      </p:sp>
    </p:spTree>
    <p:extLst>
      <p:ext uri="{BB962C8B-B14F-4D97-AF65-F5344CB8AC3E}">
        <p14:creationId xmlns:p14="http://schemas.microsoft.com/office/powerpoint/2010/main" val="61310988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z="1200" b="0" i="0" kern="1200" dirty="0" smtClean="0">
                <a:solidFill>
                  <a:schemeClr val="tx1"/>
                </a:solidFill>
                <a:effectLst/>
                <a:latin typeface="Arial Regular"/>
                <a:ea typeface="+mn-ea"/>
                <a:cs typeface="+mn-cs"/>
              </a:rPr>
              <a:t>Sau khi bạn đã chuẩn bị quy tắc, bước tiếp theo là sử dụng tiện ích yara để quét các tệp tin bằng các quy tắc YARA. Trong ví dụ trước, quy tắc tìm kiếm ba chuỗi đáng ngờ (được định nghĩa trong $a, $b và $c), và dựa trên điều kiện, quy tắc khớp nếu bất kỳ trong ba chuỗi này xuất hiện trong một tệp tin. Quy tắc được lưu dưới dạng suspicious.yara, và chạy yara trên một thư mục chứa các mẫu malware trả về hai mẫu malware khớp với quy tắc</a:t>
            </a:r>
            <a:r>
              <a:rPr lang="en-US" sz="1200" b="0" i="0" kern="1200" dirty="0" smtClean="0">
                <a:solidFill>
                  <a:schemeClr val="tx1"/>
                </a:solidFill>
                <a:effectLst/>
                <a:latin typeface="Arial Regular"/>
                <a:ea typeface="+mn-ea"/>
                <a:cs typeface="+mn-cs"/>
              </a:rPr>
              <a:t>.</a:t>
            </a:r>
          </a:p>
          <a:p>
            <a:endParaRPr lang="en-US" sz="1200" b="0" i="0" kern="1200" dirty="0" smtClean="0">
              <a:solidFill>
                <a:schemeClr val="tx1"/>
              </a:solidFill>
              <a:effectLst/>
              <a:latin typeface="Arial Regular"/>
              <a:ea typeface="+mn-ea"/>
              <a:cs typeface="+mn-cs"/>
            </a:endParaRPr>
          </a:p>
          <a:p>
            <a:r>
              <a:rPr lang="vi-VN" sz="1200" b="0" i="0" kern="1200" dirty="0" smtClean="0">
                <a:solidFill>
                  <a:schemeClr val="tx1"/>
                </a:solidFill>
                <a:effectLst/>
                <a:latin typeface="Arial Regular"/>
                <a:ea typeface="+mn-ea"/>
                <a:cs typeface="+mn-cs"/>
              </a:rPr>
              <a:t>Quy tắc YARA trước đó, mặc định sẽ khớp với các chuỗi ASCII và thực hiện khớp chữ hoa chữ thường. Nếu bạn muốn quy tắc phát hiện cả chuỗi ASCII và chuỗi Unicode (ký tự rộng), bạn có thể chỉ định các bộ sửa đổi ascii và wide sau từ khóa string. Bộ sửa đổi nocase sẽ thực hiện một khớp không phân biệt chữ hoa chữ thường (tức là nó sẽ khớp với Synflooding, synflooding, sYnflooding, vv.). </a:t>
            </a:r>
            <a:endParaRPr lang="vi-VN" dirty="0"/>
          </a:p>
        </p:txBody>
      </p:sp>
      <p:sp>
        <p:nvSpPr>
          <p:cNvPr id="4" name="Slide Number Placeholder 3"/>
          <p:cNvSpPr>
            <a:spLocks noGrp="1"/>
          </p:cNvSpPr>
          <p:nvPr>
            <p:ph type="sldNum" sz="quarter" idx="10"/>
          </p:nvPr>
        </p:nvSpPr>
        <p:spPr/>
        <p:txBody>
          <a:bodyPr/>
          <a:lstStyle/>
          <a:p>
            <a:fld id="{F52A25F9-16D3-E64A-8639-7B020C319E7B}" type="slidenum">
              <a:rPr lang="en-US" smtClean="0"/>
              <a:pPr/>
              <a:t>69</a:t>
            </a:fld>
            <a:endParaRPr lang="en-US" dirty="0"/>
          </a:p>
        </p:txBody>
      </p:sp>
    </p:spTree>
    <p:extLst>
      <p:ext uri="{BB962C8B-B14F-4D97-AF65-F5344CB8AC3E}">
        <p14:creationId xmlns:p14="http://schemas.microsoft.com/office/powerpoint/2010/main" val="19130370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Bef>
                <a:spcPts val="0"/>
              </a:spcBef>
            </a:pPr>
            <a:r>
              <a:rPr lang="vi-VN" sz="1800" dirty="0" smtClean="0"/>
              <a:t>Việc xác định loại tệp sẽ tiết lộ thông tin quan trọng như:</a:t>
            </a:r>
          </a:p>
          <a:p>
            <a:pPr lvl="1">
              <a:lnSpc>
                <a:spcPct val="100000"/>
              </a:lnSpc>
              <a:spcBef>
                <a:spcPts val="0"/>
              </a:spcBef>
            </a:pPr>
            <a:r>
              <a:rPr lang="vi-VN" sz="1600" dirty="0" smtClean="0"/>
              <a:t>Định dạng tệp (.exe, .dll, .sys, ...) cho biết hệ điều hành mục tiêu. Ví dụ .exe thường dành cho Windows.</a:t>
            </a:r>
          </a:p>
          <a:p>
            <a:pPr lvl="1">
              <a:lnSpc>
                <a:spcPct val="100000"/>
              </a:lnSpc>
              <a:spcBef>
                <a:spcPts val="0"/>
              </a:spcBef>
            </a:pPr>
            <a:r>
              <a:rPr lang="vi-VN" sz="1600" dirty="0" smtClean="0"/>
              <a:t>Kiến trúc nền tảng 32 bit hay 64 bit. Phần mềm độc hại phải tương thích với kiến trúc đó.</a:t>
            </a:r>
          </a:p>
          <a:p>
            <a:r>
              <a:rPr lang="vi-VN" sz="1200" b="0" i="0" kern="1200" dirty="0" smtClean="0">
                <a:solidFill>
                  <a:schemeClr val="tx1"/>
                </a:solidFill>
                <a:effectLst/>
                <a:latin typeface="Arial Regular"/>
                <a:ea typeface="+mn-ea"/>
                <a:cs typeface="+mn-cs"/>
              </a:rPr>
              <a:t>Điều này sẽ giúp bạn chuẩn bị môi trường phù hợp để phân tích phần mềm độc hại, chẳng hạn như máy ảo Windows 32 bit để phân tích tệp .exe 32 bit.</a:t>
            </a:r>
          </a:p>
          <a:p>
            <a:pPr marL="0" marR="0" indent="0" algn="l" defTabSz="914400" rtl="0" eaLnBrk="1" fontAlgn="auto" latinLnBrk="0" hangingPunct="1">
              <a:lnSpc>
                <a:spcPct val="100000"/>
              </a:lnSpc>
              <a:spcBef>
                <a:spcPts val="0"/>
              </a:spcBef>
              <a:spcAft>
                <a:spcPts val="0"/>
              </a:spcAft>
              <a:buClrTx/>
              <a:buSzTx/>
              <a:buFontTx/>
              <a:buNone/>
              <a:tabLst/>
              <a:defRPr/>
            </a:pPr>
            <a:endParaRPr lang="vi-VN"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vi-VN" dirty="0" smtClean="0"/>
              <a:t>Phần mở rộng tệp không phải chỉ dẫn duy nhất cho loại tệp. Các đối tượng tấn công sử dụng các thủ thuật khác nhau để che dấu tệp của họ bằng cách thay đổi phần mở rộng và làm thay đổi vẻ ngoài để lừa người dùng thực thi nó.</a:t>
            </a:r>
          </a:p>
          <a:p>
            <a:pPr algn="just">
              <a:lnSpc>
                <a:spcPct val="100000"/>
              </a:lnSpc>
              <a:spcBef>
                <a:spcPts val="0"/>
              </a:spcBef>
            </a:pPr>
            <a:r>
              <a:rPr lang="vi-VN" sz="2000" dirty="0" smtClean="0"/>
              <a:t>Thay vì dựa vào phần mở rộng tệp, Chữ ký tệp có thể được sử dụng để xác định loại tệp. </a:t>
            </a:r>
          </a:p>
          <a:p>
            <a:pPr lvl="1" algn="just">
              <a:lnSpc>
                <a:spcPct val="100000"/>
              </a:lnSpc>
              <a:spcBef>
                <a:spcPts val="0"/>
              </a:spcBef>
            </a:pPr>
            <a:r>
              <a:rPr lang="vi-VN" sz="2000" dirty="0" smtClean="0"/>
              <a:t>Chữ ký tệp là trình tự byte duy nhất được viết vào phần đầu tệp. </a:t>
            </a:r>
          </a:p>
          <a:p>
            <a:pPr lvl="1" algn="just">
              <a:lnSpc>
                <a:spcPct val="100000"/>
              </a:lnSpc>
              <a:spcBef>
                <a:spcPts val="0"/>
              </a:spcBef>
            </a:pPr>
            <a:r>
              <a:rPr lang="vi-VN" sz="2000" dirty="0" smtClean="0"/>
              <a:t>Các tệp khác nhau có chữ ký khác nhau có thể được sử dụng để xác định loại tệp. </a:t>
            </a:r>
          </a:p>
          <a:p>
            <a:pPr lvl="1" algn="just">
              <a:lnSpc>
                <a:spcPct val="100000"/>
              </a:lnSpc>
              <a:spcBef>
                <a:spcPts val="0"/>
              </a:spcBef>
            </a:pPr>
            <a:r>
              <a:rPr lang="vi-VN" sz="2000" dirty="0" smtClean="0"/>
              <a:t>VD: Các tệp thực thi Windows, còn gọi là tệp PE (như các tệp kết thúc bằng .exe, .dll, .com, .drv, .sys v.v.) có chữ ký tệp là MZ hoặc ký tự thập lục phân 4D 5A trong hai byte đầu tiên của tệp.</a:t>
            </a:r>
          </a:p>
          <a:p>
            <a:pPr marL="0" marR="0" indent="0" algn="l" defTabSz="914400" rtl="0" eaLnBrk="1" fontAlgn="auto" latinLnBrk="0" hangingPunct="1">
              <a:lnSpc>
                <a:spcPct val="100000"/>
              </a:lnSpc>
              <a:spcBef>
                <a:spcPts val="0"/>
              </a:spcBef>
              <a:spcAft>
                <a:spcPts val="0"/>
              </a:spcAft>
              <a:buClrTx/>
              <a:buSzTx/>
              <a:buFontTx/>
              <a:buNone/>
              <a:tabLst/>
              <a:defRPr/>
            </a:pPr>
            <a:endParaRPr lang="vi-VN" dirty="0" smtClean="0"/>
          </a:p>
          <a:p>
            <a:endParaRPr lang="vi-VN" dirty="0"/>
          </a:p>
        </p:txBody>
      </p:sp>
      <p:sp>
        <p:nvSpPr>
          <p:cNvPr id="4" name="Slide Number Placeholder 3"/>
          <p:cNvSpPr>
            <a:spLocks noGrp="1"/>
          </p:cNvSpPr>
          <p:nvPr>
            <p:ph type="sldNum" sz="quarter" idx="10"/>
          </p:nvPr>
        </p:nvSpPr>
        <p:spPr/>
        <p:txBody>
          <a:bodyPr/>
          <a:lstStyle/>
          <a:p>
            <a:fld id="{F52A25F9-16D3-E64A-8639-7B020C319E7B}" type="slidenum">
              <a:rPr lang="en-US" smtClean="0"/>
              <a:pPr/>
              <a:t>11</a:t>
            </a:fld>
            <a:endParaRPr lang="en-US" dirty="0"/>
          </a:p>
        </p:txBody>
      </p:sp>
    </p:spTree>
    <p:extLst>
      <p:ext uri="{BB962C8B-B14F-4D97-AF65-F5344CB8AC3E}">
        <p14:creationId xmlns:p14="http://schemas.microsoft.com/office/powerpoint/2010/main" val="11900830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CHỖ NÀY CẦN NÓI VỀ FILE EXTENSION TRƯỚC</a:t>
            </a:r>
          </a:p>
          <a:p>
            <a:pPr marL="171450" indent="-171450">
              <a:buFontTx/>
              <a:buChar char="-"/>
            </a:pPr>
            <a:r>
              <a:rPr lang="en-US" dirty="0" smtClean="0"/>
              <a:t>Find File</a:t>
            </a:r>
            <a:r>
              <a:rPr lang="en-US" baseline="0" dirty="0" smtClean="0"/>
              <a:t> Signature: </a:t>
            </a:r>
            <a:r>
              <a:rPr lang="en-US" dirty="0" smtClean="0"/>
              <a:t>https://www.filesignatures.net/</a:t>
            </a:r>
          </a:p>
          <a:p>
            <a:pPr marL="171450" indent="-171450">
              <a:buFontTx/>
              <a:buChar char="-"/>
            </a:pPr>
            <a:r>
              <a:rPr lang="en-US" dirty="0" smtClean="0"/>
              <a:t>https://www.garykessler.net/library/file_sigs.html</a:t>
            </a:r>
          </a:p>
          <a:p>
            <a:pPr marL="171450" indent="-171450">
              <a:buFontTx/>
              <a:buChar char="-"/>
            </a:pPr>
            <a:r>
              <a:rPr lang="en-US" dirty="0" smtClean="0"/>
              <a:t>http://checkfiletype.com/ </a:t>
            </a:r>
          </a:p>
          <a:p>
            <a:pPr marL="171450" indent="-171450">
              <a:buFontTx/>
              <a:buChar char="-"/>
            </a:pPr>
            <a:r>
              <a:rPr lang="en-US" dirty="0" err="1" smtClean="0"/>
              <a:t>Chữ</a:t>
            </a:r>
            <a:r>
              <a:rPr lang="en-US" baseline="0" dirty="0" smtClean="0"/>
              <a:t> </a:t>
            </a:r>
            <a:r>
              <a:rPr lang="en-US" baseline="0" dirty="0" err="1" smtClean="0"/>
              <a:t>ký</a:t>
            </a:r>
            <a:r>
              <a:rPr lang="en-US" baseline="0" dirty="0" smtClean="0"/>
              <a:t> </a:t>
            </a:r>
            <a:r>
              <a:rPr lang="en-US" baseline="0" dirty="0" err="1" smtClean="0"/>
              <a:t>tệp</a:t>
            </a:r>
            <a:r>
              <a:rPr lang="en-US" baseline="0" dirty="0" smtClean="0"/>
              <a:t> </a:t>
            </a:r>
            <a:r>
              <a:rPr lang="en-US" baseline="0" dirty="0" err="1" smtClean="0"/>
              <a:t>còn</a:t>
            </a:r>
            <a:r>
              <a:rPr lang="en-US" dirty="0" smtClean="0"/>
              <a:t> </a:t>
            </a:r>
            <a:r>
              <a:rPr lang="en-US" dirty="0" err="1" smtClean="0"/>
              <a:t>được</a:t>
            </a:r>
            <a:r>
              <a:rPr lang="en-US" baseline="0" dirty="0" smtClean="0"/>
              <a:t> </a:t>
            </a:r>
            <a:r>
              <a:rPr lang="en-US" baseline="0" dirty="0" err="1" smtClean="0"/>
              <a:t>gọi</a:t>
            </a:r>
            <a:r>
              <a:rPr lang="en-US" baseline="0" dirty="0" smtClean="0"/>
              <a:t> </a:t>
            </a:r>
            <a:r>
              <a:rPr lang="en-US" baseline="0" dirty="0" err="1" smtClean="0"/>
              <a:t>là</a:t>
            </a:r>
            <a:r>
              <a:rPr lang="en-US" baseline="0" dirty="0" smtClean="0"/>
              <a:t> </a:t>
            </a:r>
            <a:r>
              <a:rPr lang="en-US" dirty="0" smtClean="0"/>
              <a:t>Magic bytes are part of what is known as the </a:t>
            </a:r>
            <a:r>
              <a:rPr lang="en-US" b="1" dirty="0" smtClean="0"/>
              <a:t>file header</a:t>
            </a:r>
            <a:r>
              <a:rPr lang="en-US" dirty="0" smtClean="0"/>
              <a:t>. File header holds meta information on the data stored in the file.</a:t>
            </a:r>
          </a:p>
          <a:p>
            <a:endParaRPr lang="vi-VN" dirty="0"/>
          </a:p>
        </p:txBody>
      </p:sp>
      <p:sp>
        <p:nvSpPr>
          <p:cNvPr id="4" name="Slide Number Placeholder 3"/>
          <p:cNvSpPr>
            <a:spLocks noGrp="1"/>
          </p:cNvSpPr>
          <p:nvPr>
            <p:ph type="sldNum" sz="quarter" idx="10"/>
          </p:nvPr>
        </p:nvSpPr>
        <p:spPr/>
        <p:txBody>
          <a:bodyPr/>
          <a:lstStyle/>
          <a:p>
            <a:fld id="{F52A25F9-16D3-E64A-8639-7B020C319E7B}" type="slidenum">
              <a:rPr lang="en-US" smtClean="0"/>
              <a:pPr/>
              <a:t>12</a:t>
            </a:fld>
            <a:endParaRPr lang="en-US" dirty="0"/>
          </a:p>
        </p:txBody>
      </p:sp>
    </p:spTree>
    <p:extLst>
      <p:ext uri="{BB962C8B-B14F-4D97-AF65-F5344CB8AC3E}">
        <p14:creationId xmlns:p14="http://schemas.microsoft.com/office/powerpoint/2010/main" val="5481585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CHỖ NÀY CẦN NÓI VỀ FILE EXTENSION TRƯỚC</a:t>
            </a:r>
          </a:p>
          <a:p>
            <a:pPr marL="171450" indent="-171450">
              <a:buFontTx/>
              <a:buChar char="-"/>
            </a:pPr>
            <a:r>
              <a:rPr lang="en-US" dirty="0" smtClean="0"/>
              <a:t>Find File</a:t>
            </a:r>
            <a:r>
              <a:rPr lang="en-US" baseline="0" dirty="0" smtClean="0"/>
              <a:t> Signature: </a:t>
            </a:r>
            <a:r>
              <a:rPr lang="en-US" dirty="0" smtClean="0"/>
              <a:t>https://www.filesignatures.net/</a:t>
            </a:r>
          </a:p>
          <a:p>
            <a:pPr marL="171450" indent="-171450">
              <a:buFontTx/>
              <a:buChar char="-"/>
            </a:pPr>
            <a:r>
              <a:rPr lang="en-US" dirty="0" smtClean="0"/>
              <a:t>https://www.garykessler.net/library/file_sigs.html</a:t>
            </a:r>
          </a:p>
          <a:p>
            <a:pPr marL="171450" indent="-171450">
              <a:buFontTx/>
              <a:buChar char="-"/>
            </a:pPr>
            <a:r>
              <a:rPr lang="en-US" dirty="0" smtClean="0"/>
              <a:t>http://checkfiletype.com/ </a:t>
            </a:r>
          </a:p>
          <a:p>
            <a:pPr marL="171450" indent="-171450">
              <a:buFontTx/>
              <a:buChar char="-"/>
            </a:pPr>
            <a:r>
              <a:rPr lang="en-US" dirty="0" err="1" smtClean="0"/>
              <a:t>Chữ</a:t>
            </a:r>
            <a:r>
              <a:rPr lang="en-US" baseline="0" dirty="0" smtClean="0"/>
              <a:t> </a:t>
            </a:r>
            <a:r>
              <a:rPr lang="en-US" baseline="0" dirty="0" err="1" smtClean="0"/>
              <a:t>ký</a:t>
            </a:r>
            <a:r>
              <a:rPr lang="en-US" baseline="0" dirty="0" smtClean="0"/>
              <a:t> </a:t>
            </a:r>
            <a:r>
              <a:rPr lang="en-US" baseline="0" dirty="0" err="1" smtClean="0"/>
              <a:t>tệp</a:t>
            </a:r>
            <a:r>
              <a:rPr lang="en-US" baseline="0" dirty="0" smtClean="0"/>
              <a:t> </a:t>
            </a:r>
            <a:r>
              <a:rPr lang="en-US" baseline="0" dirty="0" err="1" smtClean="0"/>
              <a:t>còn</a:t>
            </a:r>
            <a:r>
              <a:rPr lang="en-US" dirty="0" smtClean="0"/>
              <a:t> </a:t>
            </a:r>
            <a:r>
              <a:rPr lang="en-US" dirty="0" err="1" smtClean="0"/>
              <a:t>được</a:t>
            </a:r>
            <a:r>
              <a:rPr lang="en-US" baseline="0" dirty="0" smtClean="0"/>
              <a:t> </a:t>
            </a:r>
            <a:r>
              <a:rPr lang="en-US" baseline="0" dirty="0" err="1" smtClean="0"/>
              <a:t>gọi</a:t>
            </a:r>
            <a:r>
              <a:rPr lang="en-US" baseline="0" dirty="0" smtClean="0"/>
              <a:t> </a:t>
            </a:r>
            <a:r>
              <a:rPr lang="en-US" baseline="0" dirty="0" err="1" smtClean="0"/>
              <a:t>là</a:t>
            </a:r>
            <a:r>
              <a:rPr lang="en-US" baseline="0" dirty="0" smtClean="0"/>
              <a:t> </a:t>
            </a:r>
            <a:r>
              <a:rPr lang="en-US" dirty="0" smtClean="0"/>
              <a:t>Magic bytes are part of what is known as the </a:t>
            </a:r>
            <a:r>
              <a:rPr lang="en-US" b="1" dirty="0" smtClean="0"/>
              <a:t>file header</a:t>
            </a:r>
            <a:r>
              <a:rPr lang="en-US" dirty="0" smtClean="0"/>
              <a:t>. File header holds meta information on the data stored in the file.</a:t>
            </a:r>
          </a:p>
          <a:p>
            <a:endParaRPr lang="vi-VN" dirty="0"/>
          </a:p>
        </p:txBody>
      </p:sp>
      <p:sp>
        <p:nvSpPr>
          <p:cNvPr id="4" name="Slide Number Placeholder 3"/>
          <p:cNvSpPr>
            <a:spLocks noGrp="1"/>
          </p:cNvSpPr>
          <p:nvPr>
            <p:ph type="sldNum" sz="quarter" idx="10"/>
          </p:nvPr>
        </p:nvSpPr>
        <p:spPr/>
        <p:txBody>
          <a:bodyPr/>
          <a:lstStyle/>
          <a:p>
            <a:fld id="{F52A25F9-16D3-E64A-8639-7B020C319E7B}" type="slidenum">
              <a:rPr lang="en-US" smtClean="0"/>
              <a:pPr/>
              <a:t>13</a:t>
            </a:fld>
            <a:endParaRPr lang="en-US" dirty="0"/>
          </a:p>
        </p:txBody>
      </p:sp>
    </p:spTree>
    <p:extLst>
      <p:ext uri="{BB962C8B-B14F-4D97-AF65-F5344CB8AC3E}">
        <p14:creationId xmlns:p14="http://schemas.microsoft.com/office/powerpoint/2010/main" val="1376366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sz="1800" b="0" i="0" dirty="0" smtClean="0">
                <a:solidFill>
                  <a:srgbClr val="242021"/>
                </a:solidFill>
                <a:effectLst/>
                <a:latin typeface="TjkgpnRrjrqcKlctrnUtopiaStd-Regular"/>
              </a:rPr>
              <a:t>Wireshark displaying a packet capture file carrying a ZIP file in an HTTP response packet. Quickly identifying the PK magic bytes among the packet payload helps an analyst quickly conclude that the packet holds a response from the server returning a </a:t>
            </a:r>
            <a:r>
              <a:rPr lang="en-US" sz="1800" b="0" i="1" dirty="0" smtClean="0">
                <a:solidFill>
                  <a:srgbClr val="242021"/>
                </a:solidFill>
                <a:effectLst/>
                <a:latin typeface="CyybmmNkhqrkBqvdbwUtopiaStd-Italic"/>
              </a:rPr>
              <a:t>zipped file. </a:t>
            </a:r>
          </a:p>
          <a:p>
            <a:r>
              <a:rPr lang="vi-VN" sz="1200" b="0" i="0" kern="1200" dirty="0" smtClean="0">
                <a:solidFill>
                  <a:schemeClr val="tx1"/>
                </a:solidFill>
                <a:effectLst/>
                <a:latin typeface="Arial Regular"/>
                <a:ea typeface="+mn-ea"/>
                <a:cs typeface="+mn-cs"/>
              </a:rPr>
              <a:t>PK magic bytes là một chuỗi ký tự đặc biệt được sử dụng để xác định định dạng của các tệp tin nén được tạo bởi phần mềm nén file PKZIP. Chuỗi ký tự này bao gồm hai ký tự "PK" và được đặt ở đầu của mỗi tệp tin nén PKZIP.</a:t>
            </a:r>
          </a:p>
          <a:p>
            <a:r>
              <a:rPr lang="vi-VN" sz="1200" b="0" i="0" kern="1200" dirty="0" smtClean="0">
                <a:solidFill>
                  <a:schemeClr val="tx1"/>
                </a:solidFill>
                <a:effectLst/>
                <a:latin typeface="Arial Regular"/>
                <a:ea typeface="+mn-ea"/>
                <a:cs typeface="+mn-cs"/>
              </a:rPr>
              <a:t>PK magic bytes được sử dụng để xác định định dạng của một tệp tin nén PKZIP khi không có phần mở rộng tệp tin hoặc khi phần mở rộng tệp tin bị thay đổi. Khi một chương trình đọc một tệp tin nén PKZIP, nó sẽ kiểm tra xem chuỗi "PK" có xuất hiện ở đầu của tệp tin hay không. Nếu có, chương trình sẽ tiếp tục đọc tệp tin và giải nén các tệp tin bên trong.</a:t>
            </a:r>
          </a:p>
          <a:p>
            <a:r>
              <a:rPr lang="vi-VN" sz="1200" b="0" i="0" kern="1200" dirty="0" smtClean="0">
                <a:solidFill>
                  <a:schemeClr val="tx1"/>
                </a:solidFill>
                <a:effectLst/>
                <a:latin typeface="Arial Regular"/>
                <a:ea typeface="+mn-ea"/>
                <a:cs typeface="+mn-cs"/>
              </a:rPr>
              <a:t>PK magic bytes cũng được sử dụng để phát hiện các lỗi trong quá trình truyền tải hoặc lưu trữ tệp tin. Nếu chuỗi "PK" bị hỏng hoặc không xuất hiện ở đầu tệp tin nén, chương trình sẽ thông báo lỗi và không thể giải nén tệp tin.</a:t>
            </a:r>
          </a:p>
          <a:p>
            <a:endParaRPr lang="vi-VN" dirty="0"/>
          </a:p>
        </p:txBody>
      </p:sp>
      <p:sp>
        <p:nvSpPr>
          <p:cNvPr id="4" name="Slide Number Placeholder 3"/>
          <p:cNvSpPr>
            <a:spLocks noGrp="1"/>
          </p:cNvSpPr>
          <p:nvPr>
            <p:ph type="sldNum" sz="quarter" idx="10"/>
          </p:nvPr>
        </p:nvSpPr>
        <p:spPr/>
        <p:txBody>
          <a:bodyPr/>
          <a:lstStyle/>
          <a:p>
            <a:fld id="{F52A25F9-16D3-E64A-8639-7B020C319E7B}" type="slidenum">
              <a:rPr lang="en-US" smtClean="0"/>
              <a:pPr/>
              <a:t>14</a:t>
            </a:fld>
            <a:endParaRPr lang="en-US" dirty="0"/>
          </a:p>
        </p:txBody>
      </p:sp>
    </p:spTree>
    <p:extLst>
      <p:ext uri="{BB962C8B-B14F-4D97-AF65-F5344CB8AC3E}">
        <p14:creationId xmlns:p14="http://schemas.microsoft.com/office/powerpoint/2010/main" val="30866760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10"/>
          </p:nvPr>
        </p:nvSpPr>
        <p:spPr/>
        <p:txBody>
          <a:bodyPr/>
          <a:lstStyle/>
          <a:p>
            <a:fld id="{F52A25F9-16D3-E64A-8639-7B020C319E7B}" type="slidenum">
              <a:rPr lang="en-US" smtClean="0"/>
              <a:pPr/>
              <a:t>15</a:t>
            </a:fld>
            <a:endParaRPr lang="en-US" dirty="0"/>
          </a:p>
        </p:txBody>
      </p:sp>
    </p:spTree>
    <p:extLst>
      <p:ext uri="{BB962C8B-B14F-4D97-AF65-F5344CB8AC3E}">
        <p14:creationId xmlns:p14="http://schemas.microsoft.com/office/powerpoint/2010/main" val="2895975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Ngoài</a:t>
            </a:r>
            <a:r>
              <a:rPr lang="en-US" baseline="0" dirty="0" smtClean="0"/>
              <a:t> </a:t>
            </a:r>
            <a:r>
              <a:rPr lang="en-US" baseline="0" dirty="0" err="1" smtClean="0"/>
              <a:t>ra</a:t>
            </a:r>
            <a:r>
              <a:rPr lang="en-US" baseline="0" dirty="0" smtClean="0"/>
              <a:t> </a:t>
            </a:r>
            <a:r>
              <a:rPr lang="en-US" baseline="0" dirty="0" err="1" smtClean="0"/>
              <a:t>có</a:t>
            </a:r>
            <a:r>
              <a:rPr lang="en-US" baseline="0" dirty="0" smtClean="0"/>
              <a:t> </a:t>
            </a:r>
            <a:r>
              <a:rPr lang="en-US" baseline="0" dirty="0" err="1" smtClean="0"/>
              <a:t>thể</a:t>
            </a:r>
            <a:r>
              <a:rPr lang="en-US" baseline="0" dirty="0" smtClean="0"/>
              <a:t> </a:t>
            </a:r>
            <a:r>
              <a:rPr lang="en-US" baseline="0" dirty="0" err="1" smtClean="0"/>
              <a:t>sử</a:t>
            </a:r>
            <a:r>
              <a:rPr lang="en-US" baseline="0" dirty="0" smtClean="0"/>
              <a:t> </a:t>
            </a:r>
            <a:r>
              <a:rPr lang="en-US" baseline="0" dirty="0" err="1" smtClean="0"/>
              <a:t>dụng</a:t>
            </a:r>
            <a:r>
              <a:rPr lang="en-US" baseline="0" dirty="0" smtClean="0"/>
              <a:t> </a:t>
            </a:r>
            <a:r>
              <a:rPr lang="en-US" baseline="0" dirty="0" err="1" smtClean="0"/>
              <a:t>thư</a:t>
            </a:r>
            <a:r>
              <a:rPr lang="en-US" baseline="0" dirty="0" smtClean="0"/>
              <a:t> </a:t>
            </a:r>
            <a:r>
              <a:rPr lang="en-US" baseline="0" dirty="0" err="1" smtClean="0"/>
              <a:t>viện</a:t>
            </a:r>
            <a:r>
              <a:rPr lang="en-US" baseline="0" dirty="0" smtClean="0"/>
              <a:t> </a:t>
            </a:r>
            <a:r>
              <a:rPr lang="en-US" baseline="0" dirty="0" err="1" smtClean="0"/>
              <a:t>hashlib</a:t>
            </a:r>
            <a:r>
              <a:rPr lang="en-US" baseline="0" dirty="0" smtClean="0"/>
              <a:t> </a:t>
            </a:r>
            <a:r>
              <a:rPr lang="en-US" baseline="0" dirty="0" err="1" smtClean="0"/>
              <a:t>trên</a:t>
            </a:r>
            <a:r>
              <a:rPr lang="en-US" baseline="0" dirty="0" smtClean="0"/>
              <a:t> python</a:t>
            </a:r>
            <a:endParaRPr lang="vi-VN" dirty="0"/>
          </a:p>
        </p:txBody>
      </p:sp>
      <p:sp>
        <p:nvSpPr>
          <p:cNvPr id="4" name="Slide Number Placeholder 3"/>
          <p:cNvSpPr>
            <a:spLocks noGrp="1"/>
          </p:cNvSpPr>
          <p:nvPr>
            <p:ph type="sldNum" sz="quarter" idx="10"/>
          </p:nvPr>
        </p:nvSpPr>
        <p:spPr/>
        <p:txBody>
          <a:bodyPr/>
          <a:lstStyle/>
          <a:p>
            <a:fld id="{F52A25F9-16D3-E64A-8639-7B020C319E7B}" type="slidenum">
              <a:rPr lang="en-US" smtClean="0"/>
              <a:pPr/>
              <a:t>21</a:t>
            </a:fld>
            <a:endParaRPr lang="en-US" dirty="0"/>
          </a:p>
        </p:txBody>
      </p:sp>
    </p:spTree>
    <p:extLst>
      <p:ext uri="{BB962C8B-B14F-4D97-AF65-F5344CB8AC3E}">
        <p14:creationId xmlns:p14="http://schemas.microsoft.com/office/powerpoint/2010/main" val="82083717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Divider Slide 1">
    <p:bg>
      <p:bgPr>
        <a:blipFill dpi="0" rotWithShape="1">
          <a:blip r:embed="rId2">
            <a:alphaModFix amt="99000"/>
            <a:duotone>
              <a:schemeClr val="accent5">
                <a:shade val="45000"/>
                <a:satMod val="135000"/>
              </a:schemeClr>
              <a:prstClr val="white"/>
            </a:duotone>
          </a:blip>
          <a:srcRect/>
          <a:stretch>
            <a:fillRect/>
          </a:stretch>
        </a:blipFill>
        <a:effectLst/>
      </p:bgPr>
    </p:bg>
    <p:spTree>
      <p:nvGrpSpPr>
        <p:cNvPr id="1" name=""/>
        <p:cNvGrpSpPr/>
        <p:nvPr/>
      </p:nvGrpSpPr>
      <p:grpSpPr>
        <a:xfrm>
          <a:off x="0" y="0"/>
          <a:ext cx="0" cy="0"/>
          <a:chOff x="0" y="0"/>
          <a:chExt cx="0" cy="0"/>
        </a:xfrm>
      </p:grpSpPr>
      <p:sp>
        <p:nvSpPr>
          <p:cNvPr id="5" name="Title 1"/>
          <p:cNvSpPr>
            <a:spLocks noGrp="1"/>
          </p:cNvSpPr>
          <p:nvPr>
            <p:ph type="ctrTitle" hasCustomPrompt="1"/>
          </p:nvPr>
        </p:nvSpPr>
        <p:spPr>
          <a:xfrm>
            <a:off x="493776" y="1490663"/>
            <a:ext cx="4978908" cy="2387600"/>
          </a:xfrm>
          <a:prstGeom prst="rect">
            <a:avLst/>
          </a:prstGeom>
          <a:ln>
            <a:noFill/>
          </a:ln>
        </p:spPr>
        <p:txBody>
          <a:bodyPr lIns="0" anchor="b">
            <a:noAutofit/>
          </a:bodyPr>
          <a:lstStyle>
            <a:lvl1pPr algn="l">
              <a:lnSpc>
                <a:spcPts val="5800"/>
              </a:lnSpc>
              <a:defRPr sz="4800" b="1" i="0" cap="all" baseline="0">
                <a:solidFill>
                  <a:schemeClr val="bg1"/>
                </a:solidFill>
                <a:latin typeface="+mj-lt"/>
                <a:ea typeface="Arial" charset="0"/>
                <a:cs typeface="Arial" charset="0"/>
              </a:defRPr>
            </a:lvl1pPr>
          </a:lstStyle>
          <a:p>
            <a:r>
              <a:rPr lang="en-US" dirty="0"/>
              <a:t>DIVIDER SLIDE</a:t>
            </a:r>
          </a:p>
        </p:txBody>
      </p:sp>
      <p:sp>
        <p:nvSpPr>
          <p:cNvPr id="8" name="TextBox 7">
            <a:extLst>
              <a:ext uri="{FF2B5EF4-FFF2-40B4-BE49-F238E27FC236}">
                <a16:creationId xmlns:a16="http://schemas.microsoft.com/office/drawing/2014/main" id="{145B3255-599A-4BE4-BAA2-7AB28FDF2BEA}"/>
              </a:ext>
            </a:extLst>
          </p:cNvPr>
          <p:cNvSpPr txBox="1"/>
          <p:nvPr userDrawn="1"/>
        </p:nvSpPr>
        <p:spPr>
          <a:xfrm>
            <a:off x="486149" y="4901683"/>
            <a:ext cx="3708059" cy="671979"/>
          </a:xfrm>
          <a:prstGeom prst="rect">
            <a:avLst/>
          </a:prstGeom>
          <a:noFill/>
        </p:spPr>
        <p:txBody>
          <a:bodyPr wrap="square" rtlCol="0">
            <a:spAutoFit/>
          </a:bodyPr>
          <a:lstStyle/>
          <a:p>
            <a:pPr algn="l">
              <a:spcBef>
                <a:spcPts val="100"/>
              </a:spcBef>
              <a:spcAft>
                <a:spcPts val="100"/>
              </a:spcAft>
            </a:pPr>
            <a:r>
              <a:rPr lang="vi-VN" sz="1800" b="1" i="0" kern="1200" dirty="0" smtClean="0">
                <a:solidFill>
                  <a:srgbClr val="FFFF00"/>
                </a:solidFill>
                <a:latin typeface="+mn-lt"/>
                <a:ea typeface="+mj-ea"/>
                <a:cs typeface="+mj-cs"/>
              </a:rPr>
              <a:t>KHOA </a:t>
            </a:r>
            <a:r>
              <a:rPr lang="en-US" sz="1800" b="1" i="0" kern="1200" dirty="0" smtClean="0">
                <a:solidFill>
                  <a:srgbClr val="FFFF00"/>
                </a:solidFill>
                <a:latin typeface="+mn-lt"/>
                <a:ea typeface="+mj-ea"/>
                <a:cs typeface="+mj-cs"/>
              </a:rPr>
              <a:t>AN</a:t>
            </a:r>
            <a:r>
              <a:rPr lang="en-US" sz="1800" b="1" i="0" kern="1200" baseline="0" dirty="0" smtClean="0">
                <a:solidFill>
                  <a:srgbClr val="FFFF00"/>
                </a:solidFill>
                <a:latin typeface="+mn-lt"/>
                <a:ea typeface="+mj-ea"/>
                <a:cs typeface="+mj-cs"/>
              </a:rPr>
              <a:t> TOÀN THÔNG TIN</a:t>
            </a:r>
            <a:endParaRPr lang="vi-VN" sz="1800" b="1" i="0" kern="1200" dirty="0" smtClean="0">
              <a:solidFill>
                <a:srgbClr val="FFFF00"/>
              </a:solidFill>
              <a:latin typeface="+mn-lt"/>
              <a:ea typeface="+mj-ea"/>
              <a:cs typeface="+mj-cs"/>
            </a:endParaRPr>
          </a:p>
          <a:p>
            <a:pPr algn="l">
              <a:spcBef>
                <a:spcPts val="100"/>
              </a:spcBef>
              <a:spcAft>
                <a:spcPts val="100"/>
              </a:spcAft>
            </a:pPr>
            <a:r>
              <a:rPr lang="vi-VN" sz="1800" b="1" i="0" kern="1200" dirty="0" smtClean="0">
                <a:solidFill>
                  <a:schemeClr val="bg1"/>
                </a:solidFill>
                <a:latin typeface="+mn-lt"/>
                <a:ea typeface="+mj-ea"/>
                <a:cs typeface="+mj-cs"/>
              </a:rPr>
              <a:t>TS. ĐINH TRƯỜNG DUY</a:t>
            </a:r>
            <a:endParaRPr lang="en-US" sz="1800" b="1" i="0" kern="1200" dirty="0">
              <a:solidFill>
                <a:schemeClr val="bg1"/>
              </a:solidFill>
              <a:latin typeface="+mn-lt"/>
              <a:ea typeface="+mj-ea"/>
              <a:cs typeface="+mj-cs"/>
            </a:endParaRPr>
          </a:p>
        </p:txBody>
      </p:sp>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86053"/>
            <a:ext cx="4126970" cy="762380"/>
          </a:xfrm>
          <a:prstGeom prst="rect">
            <a:avLst/>
          </a:prstGeom>
        </p:spPr>
      </p:pic>
    </p:spTree>
    <p:extLst>
      <p:ext uri="{BB962C8B-B14F-4D97-AF65-F5344CB8AC3E}">
        <p14:creationId xmlns:p14="http://schemas.microsoft.com/office/powerpoint/2010/main" val="2527521702"/>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ustom Layou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0120349"/>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1">
    <p:bg>
      <p:bgPr>
        <a:blipFill dpi="0" rotWithShape="1">
          <a:blip r:embed="rId2">
            <a:duotone>
              <a:schemeClr val="accent5">
                <a:shade val="45000"/>
                <a:satMod val="135000"/>
              </a:schemeClr>
              <a:prstClr val="white"/>
            </a:duotone>
            <a:extLst>
              <a:ext uri="{BEBA8EAE-BF5A-486C-A8C5-ECC9F3942E4B}">
                <a14:imgProps xmlns:a14="http://schemas.microsoft.com/office/drawing/2010/main">
                  <a14:imgLayer r:embed="rId3"/>
                </a14:imgProps>
              </a:ext>
            </a:extLst>
          </a:blip>
          <a:srcRect/>
          <a:stretch>
            <a:fillRect/>
          </a:stretch>
        </a:blipFill>
        <a:effectLst/>
      </p:bgPr>
    </p:bg>
    <p:spTree>
      <p:nvGrpSpPr>
        <p:cNvPr id="1" name=""/>
        <p:cNvGrpSpPr/>
        <p:nvPr/>
      </p:nvGrpSpPr>
      <p:grpSpPr>
        <a:xfrm>
          <a:off x="0" y="0"/>
          <a:ext cx="0" cy="0"/>
          <a:chOff x="0" y="0"/>
          <a:chExt cx="0" cy="0"/>
        </a:xfrm>
      </p:grpSpPr>
      <p:sp>
        <p:nvSpPr>
          <p:cNvPr id="10" name="Text Placeholder 5"/>
          <p:cNvSpPr>
            <a:spLocks noGrp="1"/>
          </p:cNvSpPr>
          <p:nvPr>
            <p:ph type="body" sz="quarter" idx="10" hasCustomPrompt="1"/>
          </p:nvPr>
        </p:nvSpPr>
        <p:spPr>
          <a:xfrm>
            <a:off x="493776" y="3968497"/>
            <a:ext cx="4978908" cy="1650381"/>
          </a:xfrm>
          <a:prstGeom prst="rect">
            <a:avLst/>
          </a:prstGeom>
        </p:spPr>
        <p:txBody>
          <a:bodyPr lIns="0">
            <a:noAutofit/>
          </a:bodyPr>
          <a:lstStyle>
            <a:lvl1pPr marL="0" indent="0">
              <a:buNone/>
              <a:defRPr sz="4000" b="0" i="0">
                <a:solidFill>
                  <a:schemeClr val="tx1">
                    <a:lumMod val="50000"/>
                  </a:schemeClr>
                </a:solidFill>
                <a:latin typeface="+mn-lt"/>
                <a:ea typeface="Georgia" charset="0"/>
                <a:cs typeface="Georgia" charset="0"/>
              </a:defRPr>
            </a:lvl1pPr>
          </a:lstStyle>
          <a:p>
            <a:pPr lvl="0"/>
            <a:r>
              <a:rPr lang="en-US" dirty="0"/>
              <a:t>Sub-topic</a:t>
            </a:r>
          </a:p>
        </p:txBody>
      </p:sp>
      <p:sp>
        <p:nvSpPr>
          <p:cNvPr id="14" name="Title 1"/>
          <p:cNvSpPr>
            <a:spLocks noGrp="1"/>
          </p:cNvSpPr>
          <p:nvPr>
            <p:ph type="ctrTitle" hasCustomPrompt="1"/>
          </p:nvPr>
        </p:nvSpPr>
        <p:spPr>
          <a:xfrm>
            <a:off x="493776" y="1490472"/>
            <a:ext cx="4978908" cy="2386584"/>
          </a:xfrm>
          <a:prstGeom prst="rect">
            <a:avLst/>
          </a:prstGeom>
          <a:ln>
            <a:noFill/>
          </a:ln>
        </p:spPr>
        <p:txBody>
          <a:bodyPr lIns="0" anchor="b">
            <a:noAutofit/>
          </a:bodyPr>
          <a:lstStyle>
            <a:lvl1pPr algn="l">
              <a:lnSpc>
                <a:spcPts val="5800"/>
              </a:lnSpc>
              <a:defRPr sz="4800" b="1" i="0" cap="all" baseline="0">
                <a:solidFill>
                  <a:srgbClr val="1BA980"/>
                </a:solidFill>
                <a:latin typeface="Arial" charset="0"/>
                <a:ea typeface="Arial" charset="0"/>
                <a:cs typeface="Arial" charset="0"/>
              </a:defRPr>
            </a:lvl1pPr>
          </a:lstStyle>
          <a:p>
            <a:r>
              <a:rPr lang="en-US" dirty="0"/>
              <a:t>Presentation</a:t>
            </a:r>
            <a:br>
              <a:rPr lang="en-US" dirty="0"/>
            </a:br>
            <a:r>
              <a:rPr lang="en-US" dirty="0"/>
              <a:t>Title</a:t>
            </a:r>
          </a:p>
        </p:txBody>
      </p:sp>
      <p:sp>
        <p:nvSpPr>
          <p:cNvPr id="5" name="TextBox 4">
            <a:extLst>
              <a:ext uri="{FF2B5EF4-FFF2-40B4-BE49-F238E27FC236}">
                <a16:creationId xmlns:a16="http://schemas.microsoft.com/office/drawing/2014/main" id="{BE663ABF-2404-49C0-8D90-CEF0771E8157}"/>
              </a:ext>
            </a:extLst>
          </p:cNvPr>
          <p:cNvSpPr txBox="1"/>
          <p:nvPr userDrawn="1"/>
        </p:nvSpPr>
        <p:spPr>
          <a:xfrm>
            <a:off x="493776" y="4949478"/>
            <a:ext cx="3708059" cy="671979"/>
          </a:xfrm>
          <a:prstGeom prst="rect">
            <a:avLst/>
          </a:prstGeom>
          <a:noFill/>
        </p:spPr>
        <p:txBody>
          <a:bodyPr wrap="square" rtlCol="0">
            <a:spAutoFit/>
          </a:bodyPr>
          <a:lstStyle/>
          <a:p>
            <a:pPr algn="l">
              <a:spcBef>
                <a:spcPts val="100"/>
              </a:spcBef>
              <a:spcAft>
                <a:spcPts val="100"/>
              </a:spcAft>
            </a:pPr>
            <a:r>
              <a:rPr lang="vi-VN" sz="1800" b="1" i="0" kern="1200" dirty="0" smtClean="0">
                <a:solidFill>
                  <a:srgbClr val="1BA980"/>
                </a:solidFill>
                <a:latin typeface="+mn-lt"/>
                <a:ea typeface="+mj-ea"/>
                <a:cs typeface="+mj-cs"/>
              </a:rPr>
              <a:t>KH</a:t>
            </a:r>
            <a:r>
              <a:rPr lang="en-US" sz="1800" b="1" i="0" kern="1200" dirty="0" smtClean="0">
                <a:solidFill>
                  <a:srgbClr val="1BA980"/>
                </a:solidFill>
                <a:latin typeface="+mn-lt"/>
                <a:ea typeface="+mj-ea"/>
                <a:cs typeface="+mj-cs"/>
              </a:rPr>
              <a:t>OA</a:t>
            </a:r>
            <a:r>
              <a:rPr lang="en-US" sz="1800" b="1" i="0" kern="1200" baseline="0" dirty="0" smtClean="0">
                <a:solidFill>
                  <a:srgbClr val="1BA980"/>
                </a:solidFill>
                <a:latin typeface="+mn-lt"/>
                <a:ea typeface="+mj-ea"/>
                <a:cs typeface="+mj-cs"/>
              </a:rPr>
              <a:t> AN TOÀN THÔNG TIN</a:t>
            </a:r>
            <a:endParaRPr lang="vi-VN" sz="1800" b="1" i="0" kern="1200" baseline="0" dirty="0" smtClean="0">
              <a:solidFill>
                <a:srgbClr val="1BA980"/>
              </a:solidFill>
              <a:latin typeface="+mn-lt"/>
              <a:ea typeface="+mj-ea"/>
              <a:cs typeface="+mj-cs"/>
            </a:endParaRPr>
          </a:p>
          <a:p>
            <a:pPr algn="l">
              <a:spcBef>
                <a:spcPts val="100"/>
              </a:spcBef>
              <a:spcAft>
                <a:spcPts val="100"/>
              </a:spcAft>
            </a:pPr>
            <a:r>
              <a:rPr lang="vi-VN" sz="1800" b="1" i="0" kern="1200" dirty="0" smtClean="0">
                <a:solidFill>
                  <a:schemeClr val="tx1">
                    <a:lumMod val="50000"/>
                  </a:schemeClr>
                </a:solidFill>
                <a:latin typeface="+mn-lt"/>
                <a:ea typeface="+mj-ea"/>
                <a:cs typeface="+mj-cs"/>
              </a:rPr>
              <a:t>TS. </a:t>
            </a:r>
            <a:r>
              <a:rPr lang="vi-VN" sz="1800" b="1" i="0" kern="1200" dirty="0" smtClean="0">
                <a:solidFill>
                  <a:schemeClr val="tx1">
                    <a:lumMod val="50000"/>
                  </a:schemeClr>
                </a:solidFill>
                <a:latin typeface="+mn-lt"/>
                <a:ea typeface="+mn-ea"/>
                <a:cs typeface="+mn-cs"/>
              </a:rPr>
              <a:t>ĐINH TRƯỜNG DUY</a:t>
            </a:r>
            <a:endParaRPr lang="en-US" sz="1800" b="1" i="0" kern="1200" dirty="0">
              <a:solidFill>
                <a:schemeClr val="tx1">
                  <a:lumMod val="50000"/>
                </a:schemeClr>
              </a:solidFill>
              <a:latin typeface="+mn-lt"/>
              <a:ea typeface="+mj-ea"/>
              <a:cs typeface="+mj-cs"/>
            </a:endParaRPr>
          </a:p>
        </p:txBody>
      </p:sp>
      <p:pic>
        <p:nvPicPr>
          <p:cNvPr id="6" name="Picture 5"/>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115576"/>
            <a:ext cx="4235821" cy="780225"/>
          </a:xfrm>
          <a:prstGeom prst="rect">
            <a:avLst/>
          </a:prstGeom>
        </p:spPr>
      </p:pic>
    </p:spTree>
    <p:extLst>
      <p:ext uri="{BB962C8B-B14F-4D97-AF65-F5344CB8AC3E}">
        <p14:creationId xmlns:p14="http://schemas.microsoft.com/office/powerpoint/2010/main" val="382541088"/>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Divider Slide 2">
    <p:bg>
      <p:bgPr>
        <a:blipFill dpi="0" rotWithShape="1">
          <a:blip r:embed="rId2">
            <a:duotone>
              <a:schemeClr val="accent5">
                <a:shade val="45000"/>
                <a:satMod val="135000"/>
              </a:schemeClr>
              <a:prstClr val="white"/>
            </a:duotone>
          </a:blip>
          <a:srcRect/>
          <a:stretch>
            <a:fillRect/>
          </a:stretch>
        </a:blipFill>
        <a:effectLst/>
      </p:bgPr>
    </p:bg>
    <p:spTree>
      <p:nvGrpSpPr>
        <p:cNvPr id="1" name=""/>
        <p:cNvGrpSpPr/>
        <p:nvPr/>
      </p:nvGrpSpPr>
      <p:grpSpPr>
        <a:xfrm>
          <a:off x="0" y="0"/>
          <a:ext cx="0" cy="0"/>
          <a:chOff x="0" y="0"/>
          <a:chExt cx="0" cy="0"/>
        </a:xfrm>
      </p:grpSpPr>
      <p:sp>
        <p:nvSpPr>
          <p:cNvPr id="5" name="Title 1"/>
          <p:cNvSpPr>
            <a:spLocks noGrp="1"/>
          </p:cNvSpPr>
          <p:nvPr>
            <p:ph type="ctrTitle" hasCustomPrompt="1"/>
          </p:nvPr>
        </p:nvSpPr>
        <p:spPr>
          <a:xfrm>
            <a:off x="493776" y="1490663"/>
            <a:ext cx="4978908" cy="2387600"/>
          </a:xfrm>
          <a:prstGeom prst="rect">
            <a:avLst/>
          </a:prstGeom>
          <a:ln>
            <a:noFill/>
          </a:ln>
        </p:spPr>
        <p:txBody>
          <a:bodyPr lIns="0" anchor="b">
            <a:noAutofit/>
          </a:bodyPr>
          <a:lstStyle>
            <a:lvl1pPr algn="l" defTabSz="914400" rtl="0" eaLnBrk="1" latinLnBrk="0" hangingPunct="1">
              <a:lnSpc>
                <a:spcPts val="5800"/>
              </a:lnSpc>
              <a:spcBef>
                <a:spcPct val="0"/>
              </a:spcBef>
              <a:buNone/>
              <a:defRPr lang="en-US" sz="6000" b="1" i="0" kern="1200" cap="all" baseline="0" dirty="0">
                <a:solidFill>
                  <a:srgbClr val="008080"/>
                </a:solidFill>
                <a:latin typeface="Arial" charset="0"/>
                <a:ea typeface="Arial" charset="0"/>
                <a:cs typeface="Arial" charset="0"/>
              </a:defRPr>
            </a:lvl1pPr>
          </a:lstStyle>
          <a:p>
            <a:r>
              <a:rPr lang="en-US" dirty="0"/>
              <a:t>DIVIDER SLIDE</a:t>
            </a:r>
          </a:p>
        </p:txBody>
      </p:sp>
      <p:sp>
        <p:nvSpPr>
          <p:cNvPr id="8" name="TextBox 7">
            <a:extLst>
              <a:ext uri="{FF2B5EF4-FFF2-40B4-BE49-F238E27FC236}">
                <a16:creationId xmlns:a16="http://schemas.microsoft.com/office/drawing/2014/main" id="{B1C51BCA-86F9-4804-9C31-E68A99E567CF}"/>
              </a:ext>
            </a:extLst>
          </p:cNvPr>
          <p:cNvSpPr txBox="1"/>
          <p:nvPr userDrawn="1"/>
        </p:nvSpPr>
        <p:spPr>
          <a:xfrm>
            <a:off x="493776" y="4756237"/>
            <a:ext cx="3676203" cy="671979"/>
          </a:xfrm>
          <a:prstGeom prst="rect">
            <a:avLst/>
          </a:prstGeom>
          <a:noFill/>
        </p:spPr>
        <p:txBody>
          <a:bodyPr wrap="square" rtlCol="0">
            <a:spAutoFit/>
          </a:bodyPr>
          <a:lstStyle/>
          <a:p>
            <a:pPr algn="l">
              <a:spcBef>
                <a:spcPts val="100"/>
              </a:spcBef>
              <a:spcAft>
                <a:spcPts val="100"/>
              </a:spcAft>
            </a:pPr>
            <a:r>
              <a:rPr lang="vi-VN" sz="1800" b="1" i="0" kern="1200" dirty="0" smtClean="0">
                <a:solidFill>
                  <a:srgbClr val="1BA980"/>
                </a:solidFill>
                <a:latin typeface="+mn-lt"/>
                <a:ea typeface="+mn-ea"/>
                <a:cs typeface="+mn-cs"/>
              </a:rPr>
              <a:t>K</a:t>
            </a:r>
            <a:r>
              <a:rPr lang="en-US" sz="1800" b="1" i="0" kern="1200" dirty="0" smtClean="0">
                <a:solidFill>
                  <a:srgbClr val="1BA980"/>
                </a:solidFill>
                <a:latin typeface="+mn-lt"/>
                <a:ea typeface="+mn-ea"/>
                <a:cs typeface="+mn-cs"/>
              </a:rPr>
              <a:t>HOA</a:t>
            </a:r>
            <a:r>
              <a:rPr lang="en-US" sz="1800" b="1" i="0" kern="1200" baseline="0" dirty="0" smtClean="0">
                <a:solidFill>
                  <a:srgbClr val="1BA980"/>
                </a:solidFill>
                <a:latin typeface="+mn-lt"/>
                <a:ea typeface="+mn-ea"/>
                <a:cs typeface="+mn-cs"/>
              </a:rPr>
              <a:t> AN TOÀN THÔNG TIN</a:t>
            </a:r>
            <a:endParaRPr lang="vi-VN" sz="1800" b="1" i="0" kern="1200" baseline="0" dirty="0" smtClean="0">
              <a:solidFill>
                <a:srgbClr val="1BA980"/>
              </a:solidFill>
              <a:latin typeface="+mn-lt"/>
              <a:ea typeface="+mn-ea"/>
              <a:cs typeface="+mn-cs"/>
            </a:endParaRPr>
          </a:p>
          <a:p>
            <a:pPr algn="l">
              <a:spcBef>
                <a:spcPts val="100"/>
              </a:spcBef>
              <a:spcAft>
                <a:spcPts val="100"/>
              </a:spcAft>
            </a:pPr>
            <a:r>
              <a:rPr lang="vi-VN" sz="1800" b="1" i="0" kern="1200" dirty="0" smtClean="0">
                <a:solidFill>
                  <a:schemeClr val="tx1">
                    <a:lumMod val="50000"/>
                  </a:schemeClr>
                </a:solidFill>
                <a:latin typeface="+mn-lt"/>
                <a:ea typeface="+mn-ea"/>
                <a:cs typeface="+mn-cs"/>
              </a:rPr>
              <a:t>TS. ĐINH TRƯỜNG DUY</a:t>
            </a:r>
            <a:endParaRPr lang="en-US" sz="1800" b="1" i="0" kern="1200" dirty="0">
              <a:solidFill>
                <a:schemeClr val="tx1">
                  <a:lumMod val="50000"/>
                </a:schemeClr>
              </a:solidFill>
              <a:latin typeface="+mn-lt"/>
              <a:ea typeface="+mn-ea"/>
              <a:cs typeface="+mn-cs"/>
            </a:endParaRP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115576"/>
            <a:ext cx="4235821" cy="780225"/>
          </a:xfrm>
          <a:prstGeom prst="rect">
            <a:avLst/>
          </a:prstGeom>
        </p:spPr>
      </p:pic>
    </p:spTree>
    <p:extLst>
      <p:ext uri="{BB962C8B-B14F-4D97-AF65-F5344CB8AC3E}">
        <p14:creationId xmlns:p14="http://schemas.microsoft.com/office/powerpoint/2010/main" val="2079564217"/>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a:duotone>
              <a:schemeClr val="accent5">
                <a:shade val="45000"/>
                <a:satMod val="135000"/>
              </a:schemeClr>
              <a:prstClr val="white"/>
            </a:duotone>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82049F-7F34-5D48-8F72-755B85F3E737}"/>
              </a:ext>
            </a:extLst>
          </p:cNvPr>
          <p:cNvSpPr>
            <a:spLocks noGrp="1"/>
          </p:cNvSpPr>
          <p:nvPr>
            <p:ph type="title"/>
          </p:nvPr>
        </p:nvSpPr>
        <p:spPr>
          <a:xfrm>
            <a:off x="425196" y="997594"/>
            <a:ext cx="7542186" cy="590931"/>
          </a:xfrm>
          <a:prstGeom prst="rect">
            <a:avLst/>
          </a:prstGeom>
        </p:spPr>
        <p:txBody>
          <a:bodyPr/>
          <a:lstStyle>
            <a:lvl1pPr>
              <a:defRPr sz="4000"/>
            </a:lvl1pPr>
          </a:lstStyle>
          <a:p>
            <a:r>
              <a:rPr lang="en-US" smtClean="0"/>
              <a:t>Click to edit Master title style</a:t>
            </a:r>
            <a:endParaRPr lang="en-US" dirty="0"/>
          </a:p>
        </p:txBody>
      </p:sp>
      <p:sp>
        <p:nvSpPr>
          <p:cNvPr id="3" name="Content Placeholder 2">
            <a:extLst>
              <a:ext uri="{FF2B5EF4-FFF2-40B4-BE49-F238E27FC236}">
                <a16:creationId xmlns:a16="http://schemas.microsoft.com/office/drawing/2014/main" id="{5EC46810-DD61-C649-9461-59FA66CD210E}"/>
              </a:ext>
            </a:extLst>
          </p:cNvPr>
          <p:cNvSpPr>
            <a:spLocks noGrp="1"/>
          </p:cNvSpPr>
          <p:nvPr>
            <p:ph idx="1"/>
          </p:nvPr>
        </p:nvSpPr>
        <p:spPr>
          <a:xfrm>
            <a:off x="425196" y="1739154"/>
            <a:ext cx="7542186" cy="4414512"/>
          </a:xfrm>
        </p:spPr>
        <p:txBody>
          <a:bodyPr/>
          <a:lstStyle>
            <a:lvl1pPr>
              <a:defRPr sz="2800">
                <a:solidFill>
                  <a:schemeClr val="tx1">
                    <a:lumMod val="50000"/>
                  </a:schemeClr>
                </a:solidFill>
              </a:defRPr>
            </a:lvl1pPr>
            <a:lvl2pPr>
              <a:defRPr sz="2800">
                <a:solidFill>
                  <a:schemeClr val="tx1">
                    <a:lumMod val="50000"/>
                  </a:schemeClr>
                </a:solidFill>
              </a:defRPr>
            </a:lvl2pPr>
            <a:lvl3pPr>
              <a:defRPr sz="2800">
                <a:solidFill>
                  <a:schemeClr val="tx1">
                    <a:lumMod val="50000"/>
                  </a:schemeClr>
                </a:solidFill>
              </a:defRPr>
            </a:lvl3pPr>
            <a:lvl4pPr>
              <a:defRPr sz="2800">
                <a:solidFill>
                  <a:schemeClr val="tx1">
                    <a:lumMod val="50000"/>
                  </a:schemeClr>
                </a:solidFill>
              </a:defRPr>
            </a:lvl4pPr>
            <a:lvl5pPr>
              <a:defRPr sz="2800">
                <a:solidFill>
                  <a:schemeClr val="tx1">
                    <a:lumMod val="50000"/>
                  </a:schemeClr>
                </a:solidFill>
              </a:defRPr>
            </a:lvl5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extBox 5">
            <a:extLst>
              <a:ext uri="{FF2B5EF4-FFF2-40B4-BE49-F238E27FC236}">
                <a16:creationId xmlns:a16="http://schemas.microsoft.com/office/drawing/2014/main" id="{2E94CFF6-4805-4871-A07A-289657AB1AFE}"/>
              </a:ext>
            </a:extLst>
          </p:cNvPr>
          <p:cNvSpPr txBox="1"/>
          <p:nvPr userDrawn="1"/>
        </p:nvSpPr>
        <p:spPr>
          <a:xfrm>
            <a:off x="5370896" y="460614"/>
            <a:ext cx="2676871" cy="307777"/>
          </a:xfrm>
          <a:prstGeom prst="rect">
            <a:avLst/>
          </a:prstGeom>
          <a:noFill/>
        </p:spPr>
        <p:txBody>
          <a:bodyPr wrap="square" rtlCol="0">
            <a:spAutoFit/>
          </a:bodyPr>
          <a:lstStyle/>
          <a:p>
            <a:pPr algn="r">
              <a:spcBef>
                <a:spcPts val="100"/>
              </a:spcBef>
              <a:spcAft>
                <a:spcPts val="100"/>
              </a:spcAft>
            </a:pPr>
            <a:r>
              <a:rPr lang="vi-VN" sz="1400" b="1" i="0" kern="1200" dirty="0" smtClean="0">
                <a:solidFill>
                  <a:srgbClr val="1BA980"/>
                </a:solidFill>
                <a:latin typeface="+mn-lt"/>
                <a:ea typeface="+mn-ea"/>
                <a:cs typeface="+mn-cs"/>
              </a:rPr>
              <a:t>KHOA </a:t>
            </a:r>
            <a:r>
              <a:rPr lang="en-US" sz="1400" b="1" i="0" kern="1200" dirty="0" smtClean="0">
                <a:solidFill>
                  <a:srgbClr val="1BA980"/>
                </a:solidFill>
                <a:latin typeface="+mn-lt"/>
                <a:ea typeface="+mn-ea"/>
                <a:cs typeface="+mn-cs"/>
              </a:rPr>
              <a:t>AN</a:t>
            </a:r>
            <a:r>
              <a:rPr lang="en-US" sz="1400" b="1" i="0" kern="1200" baseline="0" dirty="0" smtClean="0">
                <a:solidFill>
                  <a:srgbClr val="1BA980"/>
                </a:solidFill>
                <a:latin typeface="+mn-lt"/>
                <a:ea typeface="+mn-ea"/>
                <a:cs typeface="+mn-cs"/>
              </a:rPr>
              <a:t> TOÀN THÔNG TIN</a:t>
            </a:r>
            <a:endParaRPr lang="vi-VN" sz="1400" b="1" i="0" kern="1200" dirty="0" smtClean="0">
              <a:solidFill>
                <a:srgbClr val="1BA980"/>
              </a:solidFill>
              <a:latin typeface="+mn-lt"/>
              <a:ea typeface="+mn-ea"/>
              <a:cs typeface="+mn-cs"/>
            </a:endParaRPr>
          </a:p>
        </p:txBody>
      </p:sp>
    </p:spTree>
    <p:extLst>
      <p:ext uri="{BB962C8B-B14F-4D97-AF65-F5344CB8AC3E}">
        <p14:creationId xmlns:p14="http://schemas.microsoft.com/office/powerpoint/2010/main" val="3912402665"/>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Only">
    <p:bg>
      <p:bgPr>
        <a:blipFill dpi="0" rotWithShape="1">
          <a:blip r:embed="rId2">
            <a:duotone>
              <a:schemeClr val="accent5">
                <a:shade val="45000"/>
                <a:satMod val="135000"/>
              </a:schemeClr>
              <a:prstClr val="white"/>
            </a:duotone>
          </a:blip>
          <a:srcRect/>
          <a:stretch>
            <a:fillRect/>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E94CFF6-4805-4871-A07A-289657AB1AFE}"/>
              </a:ext>
            </a:extLst>
          </p:cNvPr>
          <p:cNvSpPr txBox="1"/>
          <p:nvPr userDrawn="1"/>
        </p:nvSpPr>
        <p:spPr>
          <a:xfrm>
            <a:off x="4925991" y="410629"/>
            <a:ext cx="3102526" cy="307777"/>
          </a:xfrm>
          <a:prstGeom prst="rect">
            <a:avLst/>
          </a:prstGeom>
          <a:noFill/>
        </p:spPr>
        <p:txBody>
          <a:bodyPr wrap="square" rtlCol="0">
            <a:spAutoFit/>
          </a:bodyPr>
          <a:lstStyle/>
          <a:p>
            <a:pPr algn="r">
              <a:spcBef>
                <a:spcPts val="100"/>
              </a:spcBef>
              <a:spcAft>
                <a:spcPts val="100"/>
              </a:spcAft>
            </a:pPr>
            <a:r>
              <a:rPr lang="vi-VN" sz="1400" b="1" i="0" kern="1200" dirty="0" smtClean="0">
                <a:solidFill>
                  <a:srgbClr val="1BA980"/>
                </a:solidFill>
                <a:latin typeface="+mj-lt"/>
                <a:ea typeface="+mj-ea"/>
                <a:cs typeface="+mj-cs"/>
              </a:rPr>
              <a:t>KHOA </a:t>
            </a:r>
            <a:r>
              <a:rPr lang="en-US" sz="1400" b="1" i="0" kern="1200" dirty="0" smtClean="0">
                <a:solidFill>
                  <a:srgbClr val="1BA980"/>
                </a:solidFill>
                <a:latin typeface="+mj-lt"/>
                <a:ea typeface="+mj-ea"/>
                <a:cs typeface="+mj-cs"/>
              </a:rPr>
              <a:t>AN</a:t>
            </a:r>
            <a:r>
              <a:rPr lang="en-US" sz="1400" b="1" i="0" kern="1200" baseline="0" dirty="0" smtClean="0">
                <a:solidFill>
                  <a:srgbClr val="1BA980"/>
                </a:solidFill>
                <a:latin typeface="+mj-lt"/>
                <a:ea typeface="+mj-ea"/>
                <a:cs typeface="+mj-cs"/>
              </a:rPr>
              <a:t> TOÀN THÔNG TIN</a:t>
            </a:r>
            <a:endParaRPr lang="vi-VN" sz="1400" b="1" i="0" kern="1200" dirty="0" smtClean="0">
              <a:solidFill>
                <a:srgbClr val="1BA980"/>
              </a:solidFill>
              <a:latin typeface="+mj-lt"/>
              <a:ea typeface="+mj-ea"/>
              <a:cs typeface="+mj-cs"/>
            </a:endParaRPr>
          </a:p>
        </p:txBody>
      </p:sp>
    </p:spTree>
    <p:extLst>
      <p:ext uri="{BB962C8B-B14F-4D97-AF65-F5344CB8AC3E}">
        <p14:creationId xmlns:p14="http://schemas.microsoft.com/office/powerpoint/2010/main" val="1209253914"/>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 and Photo">
    <p:spTree>
      <p:nvGrpSpPr>
        <p:cNvPr id="1" name=""/>
        <p:cNvGrpSpPr/>
        <p:nvPr/>
      </p:nvGrpSpPr>
      <p:grpSpPr>
        <a:xfrm>
          <a:off x="0" y="0"/>
          <a:ext cx="0" cy="0"/>
          <a:chOff x="0" y="0"/>
          <a:chExt cx="0" cy="0"/>
        </a:xfrm>
      </p:grpSpPr>
      <p:sp>
        <p:nvSpPr>
          <p:cNvPr id="5" name="Picture Placeholder 2">
            <a:extLst>
              <a:ext uri="{FF2B5EF4-FFF2-40B4-BE49-F238E27FC236}">
                <a16:creationId xmlns:a16="http://schemas.microsoft.com/office/drawing/2014/main" id="{DC6EF38F-8DF7-3941-B22C-502232E4CB0B}"/>
              </a:ext>
            </a:extLst>
          </p:cNvPr>
          <p:cNvSpPr>
            <a:spLocks noGrp="1" noChangeAspect="1"/>
          </p:cNvSpPr>
          <p:nvPr>
            <p:ph type="pic" idx="13"/>
          </p:nvPr>
        </p:nvSpPr>
        <p:spPr>
          <a:xfrm>
            <a:off x="4007224" y="1079500"/>
            <a:ext cx="5136776" cy="5778500"/>
          </a:xfrm>
          <a:prstGeom prst="rect">
            <a:avLst/>
          </a:prstGeom>
          <a:solidFill>
            <a:schemeClr val="bg2">
              <a:lumMod val="75000"/>
            </a:schemeClr>
          </a:solidFill>
          <a:ln>
            <a:noFill/>
          </a:ln>
        </p:spPr>
        <p:txBody>
          <a:bodyPr anchor="t">
            <a:normAutofit/>
          </a:bodyPr>
          <a:lstStyle>
            <a:lvl1pPr marL="0" indent="0" algn="ctr">
              <a:buNone/>
              <a:defRPr sz="1600" b="0" i="0">
                <a:solidFill>
                  <a:schemeClr val="bg1"/>
                </a:solidFill>
                <a:latin typeface="Arial" charset="0"/>
                <a:ea typeface="Arial" charset="0"/>
                <a:cs typeface="Arial"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smtClean="0"/>
              <a:t>Click icon to add picture</a:t>
            </a:r>
            <a:endParaRPr lang="en-US" dirty="0"/>
          </a:p>
        </p:txBody>
      </p:sp>
      <p:sp>
        <p:nvSpPr>
          <p:cNvPr id="2" name="Title 1">
            <a:extLst>
              <a:ext uri="{FF2B5EF4-FFF2-40B4-BE49-F238E27FC236}">
                <a16:creationId xmlns:a16="http://schemas.microsoft.com/office/drawing/2014/main" id="{6D82049F-7F34-5D48-8F72-755B85F3E737}"/>
              </a:ext>
            </a:extLst>
          </p:cNvPr>
          <p:cNvSpPr>
            <a:spLocks noGrp="1"/>
          </p:cNvSpPr>
          <p:nvPr>
            <p:ph type="title"/>
          </p:nvPr>
        </p:nvSpPr>
        <p:spPr>
          <a:xfrm>
            <a:off x="425195" y="1499616"/>
            <a:ext cx="3582029" cy="590931"/>
          </a:xfrm>
          <a:prstGeom prst="rect">
            <a:avLst/>
          </a:prstGeom>
        </p:spPr>
        <p:txBody>
          <a:bodyPr/>
          <a:lstStyle>
            <a:lvl1pPr>
              <a:defRPr sz="2600"/>
            </a:lvl1pPr>
          </a:lstStyle>
          <a:p>
            <a:r>
              <a:rPr lang="en-US" smtClean="0"/>
              <a:t>Click to edit Master title style</a:t>
            </a:r>
            <a:endParaRPr lang="en-US" dirty="0"/>
          </a:p>
        </p:txBody>
      </p:sp>
      <p:sp>
        <p:nvSpPr>
          <p:cNvPr id="3" name="Content Placeholder 2">
            <a:extLst>
              <a:ext uri="{FF2B5EF4-FFF2-40B4-BE49-F238E27FC236}">
                <a16:creationId xmlns:a16="http://schemas.microsoft.com/office/drawing/2014/main" id="{5EC46810-DD61-C649-9461-59FA66CD210E}"/>
              </a:ext>
            </a:extLst>
          </p:cNvPr>
          <p:cNvSpPr>
            <a:spLocks noGrp="1"/>
          </p:cNvSpPr>
          <p:nvPr>
            <p:ph idx="1"/>
          </p:nvPr>
        </p:nvSpPr>
        <p:spPr>
          <a:xfrm>
            <a:off x="425196" y="2185417"/>
            <a:ext cx="3333257" cy="3968249"/>
          </a:xfrm>
        </p:spPr>
        <p:txBody>
          <a:bodyPr/>
          <a:lstStyle>
            <a:lvl1pPr>
              <a:defRPr sz="2400">
                <a:solidFill>
                  <a:schemeClr val="tx1">
                    <a:lumMod val="50000"/>
                  </a:schemeClr>
                </a:solidFill>
              </a:defRPr>
            </a:lvl1pPr>
            <a:lvl2pPr>
              <a:defRPr sz="2400">
                <a:solidFill>
                  <a:schemeClr val="tx1">
                    <a:lumMod val="50000"/>
                  </a:schemeClr>
                </a:solidFill>
              </a:defRPr>
            </a:lvl2pPr>
            <a:lvl3pPr>
              <a:defRPr sz="2400">
                <a:solidFill>
                  <a:schemeClr val="tx1">
                    <a:lumMod val="50000"/>
                  </a:schemeClr>
                </a:solidFill>
              </a:defRPr>
            </a:lvl3pPr>
            <a:lvl4pPr>
              <a:defRPr sz="2400">
                <a:solidFill>
                  <a:schemeClr val="tx1">
                    <a:lumMod val="50000"/>
                  </a:schemeClr>
                </a:solidFill>
              </a:defRPr>
            </a:lvl4pPr>
            <a:lvl5pPr>
              <a:defRPr sz="2400">
                <a:solidFill>
                  <a:schemeClr val="tx1">
                    <a:lumMod val="50000"/>
                  </a:schemeClr>
                </a:solidFil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extBox 5">
            <a:extLst>
              <a:ext uri="{FF2B5EF4-FFF2-40B4-BE49-F238E27FC236}">
                <a16:creationId xmlns:a16="http://schemas.microsoft.com/office/drawing/2014/main" id="{2E94CFF6-4805-4871-A07A-289657AB1AFE}"/>
              </a:ext>
            </a:extLst>
          </p:cNvPr>
          <p:cNvSpPr txBox="1"/>
          <p:nvPr userDrawn="1"/>
        </p:nvSpPr>
        <p:spPr>
          <a:xfrm>
            <a:off x="4925991" y="410629"/>
            <a:ext cx="3102526" cy="307777"/>
          </a:xfrm>
          <a:prstGeom prst="rect">
            <a:avLst/>
          </a:prstGeom>
          <a:noFill/>
        </p:spPr>
        <p:txBody>
          <a:bodyPr wrap="square" rtlCol="0">
            <a:spAutoFit/>
          </a:bodyPr>
          <a:lstStyle/>
          <a:p>
            <a:pPr algn="r">
              <a:spcBef>
                <a:spcPts val="100"/>
              </a:spcBef>
              <a:spcAft>
                <a:spcPts val="100"/>
              </a:spcAft>
            </a:pPr>
            <a:r>
              <a:rPr lang="vi-VN" sz="1400" b="1" i="0" kern="1200" dirty="0" smtClean="0">
                <a:solidFill>
                  <a:srgbClr val="1BA980"/>
                </a:solidFill>
                <a:latin typeface="+mj-lt"/>
                <a:ea typeface="+mj-ea"/>
                <a:cs typeface="+mj-cs"/>
              </a:rPr>
              <a:t>KHOA </a:t>
            </a:r>
            <a:r>
              <a:rPr lang="en-US" sz="1400" b="1" i="0" kern="1200" dirty="0" smtClean="0">
                <a:solidFill>
                  <a:srgbClr val="1BA980"/>
                </a:solidFill>
                <a:latin typeface="+mj-lt"/>
                <a:ea typeface="+mj-ea"/>
                <a:cs typeface="+mj-cs"/>
              </a:rPr>
              <a:t>AN</a:t>
            </a:r>
            <a:r>
              <a:rPr lang="en-US" sz="1400" b="1" i="0" kern="1200" baseline="0" dirty="0" smtClean="0">
                <a:solidFill>
                  <a:srgbClr val="1BA980"/>
                </a:solidFill>
                <a:latin typeface="+mj-lt"/>
                <a:ea typeface="+mj-ea"/>
                <a:cs typeface="+mj-cs"/>
              </a:rPr>
              <a:t> TOÀN THÔNG TIN</a:t>
            </a:r>
            <a:endParaRPr lang="vi-VN" sz="1400" b="1" i="0" kern="1200" dirty="0" smtClean="0">
              <a:solidFill>
                <a:srgbClr val="1BA980"/>
              </a:solidFill>
              <a:latin typeface="+mj-lt"/>
              <a:ea typeface="+mj-ea"/>
              <a:cs typeface="+mj-cs"/>
            </a:endParaRPr>
          </a:p>
        </p:txBody>
      </p:sp>
    </p:spTree>
    <p:extLst>
      <p:ext uri="{BB962C8B-B14F-4D97-AF65-F5344CB8AC3E}">
        <p14:creationId xmlns:p14="http://schemas.microsoft.com/office/powerpoint/2010/main" val="271616792"/>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 and Three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82049F-7F34-5D48-8F72-755B85F3E737}"/>
              </a:ext>
            </a:extLst>
          </p:cNvPr>
          <p:cNvSpPr>
            <a:spLocks noGrp="1"/>
          </p:cNvSpPr>
          <p:nvPr>
            <p:ph type="title"/>
          </p:nvPr>
        </p:nvSpPr>
        <p:spPr>
          <a:xfrm>
            <a:off x="344512" y="1499616"/>
            <a:ext cx="3602199" cy="590931"/>
          </a:xfrm>
          <a:prstGeom prst="rect">
            <a:avLst/>
          </a:prstGeom>
        </p:spPr>
        <p:txBody>
          <a:bodyPr/>
          <a:lstStyle>
            <a:lvl1pPr>
              <a:defRPr sz="2600"/>
            </a:lvl1pPr>
          </a:lstStyle>
          <a:p>
            <a:r>
              <a:rPr lang="en-US" smtClean="0"/>
              <a:t>Click to edit Master title style</a:t>
            </a:r>
            <a:endParaRPr lang="en-US" dirty="0"/>
          </a:p>
        </p:txBody>
      </p:sp>
      <p:sp>
        <p:nvSpPr>
          <p:cNvPr id="3" name="Content Placeholder 2">
            <a:extLst>
              <a:ext uri="{FF2B5EF4-FFF2-40B4-BE49-F238E27FC236}">
                <a16:creationId xmlns:a16="http://schemas.microsoft.com/office/drawing/2014/main" id="{5EC46810-DD61-C649-9461-59FA66CD210E}"/>
              </a:ext>
            </a:extLst>
          </p:cNvPr>
          <p:cNvSpPr>
            <a:spLocks noGrp="1"/>
          </p:cNvSpPr>
          <p:nvPr>
            <p:ph idx="1"/>
          </p:nvPr>
        </p:nvSpPr>
        <p:spPr>
          <a:xfrm>
            <a:off x="344512" y="2185417"/>
            <a:ext cx="3413941" cy="3968249"/>
          </a:xfrm>
        </p:spPr>
        <p:txBody>
          <a:bodyPr/>
          <a:lstStyle>
            <a:lvl1pPr>
              <a:defRPr sz="2400">
                <a:solidFill>
                  <a:schemeClr val="tx1">
                    <a:lumMod val="50000"/>
                  </a:schemeClr>
                </a:solidFill>
              </a:defRPr>
            </a:lvl1pPr>
            <a:lvl2pPr>
              <a:defRPr sz="2400">
                <a:solidFill>
                  <a:schemeClr val="tx1">
                    <a:lumMod val="50000"/>
                  </a:schemeClr>
                </a:solidFill>
              </a:defRPr>
            </a:lvl2pPr>
            <a:lvl3pPr>
              <a:defRPr sz="2400">
                <a:solidFill>
                  <a:schemeClr val="tx1">
                    <a:lumMod val="50000"/>
                  </a:schemeClr>
                </a:solidFill>
              </a:defRPr>
            </a:lvl3pPr>
            <a:lvl4pPr>
              <a:defRPr sz="2400">
                <a:solidFill>
                  <a:schemeClr val="tx1">
                    <a:lumMod val="50000"/>
                  </a:schemeClr>
                </a:solidFill>
              </a:defRPr>
            </a:lvl4pPr>
            <a:lvl5pPr>
              <a:defRPr sz="2400">
                <a:solidFill>
                  <a:schemeClr val="tx1">
                    <a:lumMod val="50000"/>
                  </a:schemeClr>
                </a:solidFil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Picture Placeholder 2">
            <a:extLst>
              <a:ext uri="{FF2B5EF4-FFF2-40B4-BE49-F238E27FC236}">
                <a16:creationId xmlns:a16="http://schemas.microsoft.com/office/drawing/2014/main" id="{0CAA554F-B37C-9E47-B5E4-82235D4EC6CD}"/>
              </a:ext>
            </a:extLst>
          </p:cNvPr>
          <p:cNvSpPr>
            <a:spLocks noGrp="1" noChangeAspect="1"/>
          </p:cNvSpPr>
          <p:nvPr>
            <p:ph type="pic" idx="13"/>
          </p:nvPr>
        </p:nvSpPr>
        <p:spPr>
          <a:xfrm>
            <a:off x="3835974" y="1066800"/>
            <a:ext cx="5308027" cy="2932598"/>
          </a:xfrm>
          <a:prstGeom prst="rect">
            <a:avLst/>
          </a:prstGeom>
          <a:solidFill>
            <a:schemeClr val="bg2">
              <a:lumMod val="75000"/>
            </a:schemeClr>
          </a:solidFill>
          <a:ln>
            <a:solidFill>
              <a:schemeClr val="bg1"/>
            </a:solidFill>
          </a:ln>
        </p:spPr>
        <p:txBody>
          <a:bodyPr anchor="t">
            <a:normAutofit/>
          </a:bodyPr>
          <a:lstStyle>
            <a:lvl1pPr marL="0" indent="0" algn="ctr">
              <a:buNone/>
              <a:defRPr sz="1600" b="0" i="0">
                <a:solidFill>
                  <a:schemeClr val="bg1"/>
                </a:solidFill>
                <a:latin typeface="Arial" charset="0"/>
                <a:ea typeface="Arial" charset="0"/>
                <a:cs typeface="Arial"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smtClean="0"/>
              <a:t>Click icon to add picture</a:t>
            </a:r>
            <a:endParaRPr lang="en-US" dirty="0"/>
          </a:p>
        </p:txBody>
      </p:sp>
      <p:sp>
        <p:nvSpPr>
          <p:cNvPr id="8" name="Picture Placeholder 2">
            <a:extLst>
              <a:ext uri="{FF2B5EF4-FFF2-40B4-BE49-F238E27FC236}">
                <a16:creationId xmlns:a16="http://schemas.microsoft.com/office/drawing/2014/main" id="{9F5FDDA2-E7AF-294B-ACDF-BDB5997277BC}"/>
              </a:ext>
            </a:extLst>
          </p:cNvPr>
          <p:cNvSpPr>
            <a:spLocks noGrp="1" noChangeAspect="1"/>
          </p:cNvSpPr>
          <p:nvPr>
            <p:ph type="pic" idx="14"/>
          </p:nvPr>
        </p:nvSpPr>
        <p:spPr>
          <a:xfrm>
            <a:off x="3835973" y="3998296"/>
            <a:ext cx="2701892" cy="2857500"/>
          </a:xfrm>
          <a:prstGeom prst="rect">
            <a:avLst/>
          </a:prstGeom>
          <a:solidFill>
            <a:schemeClr val="bg2">
              <a:lumMod val="75000"/>
            </a:schemeClr>
          </a:solidFill>
          <a:ln>
            <a:solidFill>
              <a:schemeClr val="bg1"/>
            </a:solidFill>
          </a:ln>
        </p:spPr>
        <p:txBody>
          <a:bodyPr anchor="t">
            <a:normAutofit/>
          </a:bodyPr>
          <a:lstStyle>
            <a:lvl1pPr marL="0" indent="0" algn="ctr">
              <a:buNone/>
              <a:defRPr sz="1600" b="0" i="0">
                <a:solidFill>
                  <a:schemeClr val="bg1"/>
                </a:solidFill>
                <a:latin typeface="Arial" charset="0"/>
                <a:ea typeface="Arial" charset="0"/>
                <a:cs typeface="Arial"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smtClean="0"/>
              <a:t>Click icon to add picture</a:t>
            </a:r>
            <a:endParaRPr lang="en-US" dirty="0"/>
          </a:p>
        </p:txBody>
      </p:sp>
      <p:sp>
        <p:nvSpPr>
          <p:cNvPr id="9" name="Picture Placeholder 2">
            <a:extLst>
              <a:ext uri="{FF2B5EF4-FFF2-40B4-BE49-F238E27FC236}">
                <a16:creationId xmlns:a16="http://schemas.microsoft.com/office/drawing/2014/main" id="{F2499D1A-BF4E-8444-BF94-86863CA11648}"/>
              </a:ext>
            </a:extLst>
          </p:cNvPr>
          <p:cNvSpPr>
            <a:spLocks noGrp="1" noChangeAspect="1"/>
          </p:cNvSpPr>
          <p:nvPr>
            <p:ph type="pic" idx="15"/>
          </p:nvPr>
        </p:nvSpPr>
        <p:spPr>
          <a:xfrm>
            <a:off x="6525817" y="3998296"/>
            <a:ext cx="2618184" cy="2857500"/>
          </a:xfrm>
          <a:prstGeom prst="rect">
            <a:avLst/>
          </a:prstGeom>
          <a:solidFill>
            <a:schemeClr val="bg2">
              <a:lumMod val="75000"/>
            </a:schemeClr>
          </a:solidFill>
          <a:ln>
            <a:solidFill>
              <a:schemeClr val="bg1"/>
            </a:solidFill>
          </a:ln>
        </p:spPr>
        <p:txBody>
          <a:bodyPr anchor="t">
            <a:normAutofit/>
          </a:bodyPr>
          <a:lstStyle>
            <a:lvl1pPr marL="0" indent="0" algn="ctr">
              <a:buNone/>
              <a:defRPr sz="1600" b="0" i="0">
                <a:solidFill>
                  <a:schemeClr val="bg1"/>
                </a:solidFill>
                <a:latin typeface="Arial" charset="0"/>
                <a:ea typeface="Arial" charset="0"/>
                <a:cs typeface="Arial"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smtClean="0"/>
              <a:t>Click icon to add picture</a:t>
            </a:r>
            <a:endParaRPr lang="en-US" dirty="0"/>
          </a:p>
        </p:txBody>
      </p:sp>
      <p:sp>
        <p:nvSpPr>
          <p:cNvPr id="10" name="Picture Placeholder 2">
            <a:extLst>
              <a:ext uri="{FF2B5EF4-FFF2-40B4-BE49-F238E27FC236}">
                <a16:creationId xmlns:a16="http://schemas.microsoft.com/office/drawing/2014/main" id="{0CAA554F-B37C-9E47-B5E4-82235D4EC6CD}"/>
              </a:ext>
            </a:extLst>
          </p:cNvPr>
          <p:cNvSpPr>
            <a:spLocks noGrp="1" noChangeAspect="1"/>
          </p:cNvSpPr>
          <p:nvPr>
            <p:ph type="pic" idx="16"/>
          </p:nvPr>
        </p:nvSpPr>
        <p:spPr>
          <a:xfrm>
            <a:off x="3892924" y="1066800"/>
            <a:ext cx="5203199" cy="2932598"/>
          </a:xfrm>
          <a:prstGeom prst="rect">
            <a:avLst/>
          </a:prstGeom>
          <a:solidFill>
            <a:schemeClr val="bg2">
              <a:lumMod val="75000"/>
            </a:schemeClr>
          </a:solidFill>
          <a:ln>
            <a:solidFill>
              <a:schemeClr val="bg1"/>
            </a:solidFill>
          </a:ln>
        </p:spPr>
        <p:txBody>
          <a:bodyPr anchor="t">
            <a:normAutofit/>
          </a:bodyPr>
          <a:lstStyle>
            <a:lvl1pPr marL="0" indent="0" algn="ctr">
              <a:buNone/>
              <a:defRPr sz="1600" b="0" i="0">
                <a:solidFill>
                  <a:schemeClr val="bg1"/>
                </a:solidFill>
                <a:latin typeface="Arial" charset="0"/>
                <a:ea typeface="Arial" charset="0"/>
                <a:cs typeface="Arial"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smtClean="0"/>
              <a:t>Click icon to add picture</a:t>
            </a:r>
            <a:endParaRPr lang="en-US" dirty="0"/>
          </a:p>
        </p:txBody>
      </p:sp>
      <p:sp>
        <p:nvSpPr>
          <p:cNvPr id="12" name="Picture Placeholder 2">
            <a:extLst>
              <a:ext uri="{FF2B5EF4-FFF2-40B4-BE49-F238E27FC236}">
                <a16:creationId xmlns:a16="http://schemas.microsoft.com/office/drawing/2014/main" id="{9F5FDDA2-E7AF-294B-ACDF-BDB5997277BC}"/>
              </a:ext>
            </a:extLst>
          </p:cNvPr>
          <p:cNvSpPr>
            <a:spLocks noGrp="1" noChangeAspect="1"/>
          </p:cNvSpPr>
          <p:nvPr>
            <p:ph type="pic" idx="17"/>
          </p:nvPr>
        </p:nvSpPr>
        <p:spPr>
          <a:xfrm>
            <a:off x="3967559" y="3998296"/>
            <a:ext cx="2522428" cy="2857500"/>
          </a:xfrm>
          <a:prstGeom prst="rect">
            <a:avLst/>
          </a:prstGeom>
          <a:solidFill>
            <a:schemeClr val="bg2">
              <a:lumMod val="75000"/>
            </a:schemeClr>
          </a:solidFill>
          <a:ln>
            <a:solidFill>
              <a:schemeClr val="bg1"/>
            </a:solidFill>
          </a:ln>
        </p:spPr>
        <p:txBody>
          <a:bodyPr anchor="t">
            <a:normAutofit/>
          </a:bodyPr>
          <a:lstStyle>
            <a:lvl1pPr marL="0" indent="0" algn="ctr">
              <a:buNone/>
              <a:defRPr sz="1600" b="0" i="0">
                <a:solidFill>
                  <a:schemeClr val="bg1"/>
                </a:solidFill>
                <a:latin typeface="Arial" charset="0"/>
                <a:ea typeface="Arial" charset="0"/>
                <a:cs typeface="Arial"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smtClean="0"/>
              <a:t>Click icon to add picture</a:t>
            </a:r>
            <a:endParaRPr lang="en-US" dirty="0"/>
          </a:p>
        </p:txBody>
      </p:sp>
      <p:sp>
        <p:nvSpPr>
          <p:cNvPr id="13" name="TextBox 12">
            <a:extLst>
              <a:ext uri="{FF2B5EF4-FFF2-40B4-BE49-F238E27FC236}">
                <a16:creationId xmlns:a16="http://schemas.microsoft.com/office/drawing/2014/main" id="{2E94CFF6-4805-4871-A07A-289657AB1AFE}"/>
              </a:ext>
            </a:extLst>
          </p:cNvPr>
          <p:cNvSpPr txBox="1"/>
          <p:nvPr userDrawn="1"/>
        </p:nvSpPr>
        <p:spPr>
          <a:xfrm>
            <a:off x="4925991" y="410629"/>
            <a:ext cx="3102526" cy="307777"/>
          </a:xfrm>
          <a:prstGeom prst="rect">
            <a:avLst/>
          </a:prstGeom>
          <a:noFill/>
        </p:spPr>
        <p:txBody>
          <a:bodyPr wrap="square" rtlCol="0">
            <a:spAutoFit/>
          </a:bodyPr>
          <a:lstStyle/>
          <a:p>
            <a:pPr algn="r">
              <a:spcBef>
                <a:spcPts val="100"/>
              </a:spcBef>
              <a:spcAft>
                <a:spcPts val="100"/>
              </a:spcAft>
            </a:pPr>
            <a:r>
              <a:rPr lang="vi-VN" sz="1400" b="1" i="0" kern="1200" dirty="0" smtClean="0">
                <a:solidFill>
                  <a:srgbClr val="1BA980"/>
                </a:solidFill>
                <a:latin typeface="+mj-lt"/>
                <a:ea typeface="+mj-ea"/>
                <a:cs typeface="+mj-cs"/>
              </a:rPr>
              <a:t>KHOA </a:t>
            </a:r>
            <a:r>
              <a:rPr lang="en-US" sz="1400" b="1" i="0" kern="1200" dirty="0" smtClean="0">
                <a:solidFill>
                  <a:srgbClr val="1BA980"/>
                </a:solidFill>
                <a:latin typeface="+mj-lt"/>
                <a:ea typeface="+mj-ea"/>
                <a:cs typeface="+mj-cs"/>
              </a:rPr>
              <a:t>AN</a:t>
            </a:r>
            <a:r>
              <a:rPr lang="en-US" sz="1400" b="1" i="0" kern="1200" baseline="0" dirty="0" smtClean="0">
                <a:solidFill>
                  <a:srgbClr val="1BA980"/>
                </a:solidFill>
                <a:latin typeface="+mj-lt"/>
                <a:ea typeface="+mj-ea"/>
                <a:cs typeface="+mj-cs"/>
              </a:rPr>
              <a:t> TOÀN THÔNG TIN</a:t>
            </a:r>
            <a:endParaRPr lang="vi-VN" sz="1400" b="1" i="0" kern="1200" dirty="0" smtClean="0">
              <a:solidFill>
                <a:srgbClr val="1BA980"/>
              </a:solidFill>
              <a:latin typeface="+mj-lt"/>
              <a:ea typeface="+mj-ea"/>
              <a:cs typeface="+mj-cs"/>
            </a:endParaRPr>
          </a:p>
        </p:txBody>
      </p:sp>
    </p:spTree>
    <p:extLst>
      <p:ext uri="{BB962C8B-B14F-4D97-AF65-F5344CB8AC3E}">
        <p14:creationId xmlns:p14="http://schemas.microsoft.com/office/powerpoint/2010/main" val="540851939"/>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Full Width Photo">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CB21EA68-2B0A-7648-9710-0081FFDD7D68}"/>
              </a:ext>
            </a:extLst>
          </p:cNvPr>
          <p:cNvSpPr>
            <a:spLocks noGrp="1" noChangeAspect="1"/>
          </p:cNvSpPr>
          <p:nvPr>
            <p:ph type="pic" idx="13"/>
          </p:nvPr>
        </p:nvSpPr>
        <p:spPr>
          <a:xfrm>
            <a:off x="0" y="1066800"/>
            <a:ext cx="9144000" cy="5791200"/>
          </a:xfrm>
          <a:prstGeom prst="rect">
            <a:avLst/>
          </a:prstGeom>
          <a:solidFill>
            <a:schemeClr val="bg2">
              <a:lumMod val="75000"/>
            </a:schemeClr>
          </a:solidFill>
          <a:ln>
            <a:noFill/>
          </a:ln>
        </p:spPr>
        <p:txBody>
          <a:bodyPr anchor="t">
            <a:normAutofit/>
          </a:bodyPr>
          <a:lstStyle>
            <a:lvl1pPr marL="0" indent="0" algn="ctr">
              <a:buNone/>
              <a:defRPr sz="1600" b="0" i="0">
                <a:solidFill>
                  <a:schemeClr val="bg1"/>
                </a:solidFill>
                <a:latin typeface="Arial" charset="0"/>
                <a:ea typeface="Arial" charset="0"/>
                <a:cs typeface="Arial"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smtClean="0"/>
              <a:t>Click icon to add picture</a:t>
            </a:r>
            <a:endParaRPr lang="en-US" dirty="0"/>
          </a:p>
        </p:txBody>
      </p:sp>
      <p:sp>
        <p:nvSpPr>
          <p:cNvPr id="4" name="TextBox 3">
            <a:extLst>
              <a:ext uri="{FF2B5EF4-FFF2-40B4-BE49-F238E27FC236}">
                <a16:creationId xmlns:a16="http://schemas.microsoft.com/office/drawing/2014/main" id="{2E94CFF6-4805-4871-A07A-289657AB1AFE}"/>
              </a:ext>
            </a:extLst>
          </p:cNvPr>
          <p:cNvSpPr txBox="1"/>
          <p:nvPr userDrawn="1"/>
        </p:nvSpPr>
        <p:spPr>
          <a:xfrm>
            <a:off x="4925991" y="410629"/>
            <a:ext cx="3102526" cy="307777"/>
          </a:xfrm>
          <a:prstGeom prst="rect">
            <a:avLst/>
          </a:prstGeom>
          <a:noFill/>
        </p:spPr>
        <p:txBody>
          <a:bodyPr wrap="square" rtlCol="0">
            <a:spAutoFit/>
          </a:bodyPr>
          <a:lstStyle/>
          <a:p>
            <a:pPr algn="r">
              <a:spcBef>
                <a:spcPts val="100"/>
              </a:spcBef>
              <a:spcAft>
                <a:spcPts val="100"/>
              </a:spcAft>
            </a:pPr>
            <a:r>
              <a:rPr lang="vi-VN" sz="1400" b="1" i="0" kern="1200" dirty="0" smtClean="0">
                <a:solidFill>
                  <a:srgbClr val="1BA980"/>
                </a:solidFill>
                <a:latin typeface="+mj-lt"/>
                <a:ea typeface="+mj-ea"/>
                <a:cs typeface="+mj-cs"/>
              </a:rPr>
              <a:t>KHOA </a:t>
            </a:r>
            <a:r>
              <a:rPr lang="en-US" sz="1400" b="1" i="0" kern="1200" dirty="0" smtClean="0">
                <a:solidFill>
                  <a:srgbClr val="1BA980"/>
                </a:solidFill>
                <a:latin typeface="+mj-lt"/>
                <a:ea typeface="+mj-ea"/>
                <a:cs typeface="+mj-cs"/>
              </a:rPr>
              <a:t>AN</a:t>
            </a:r>
            <a:r>
              <a:rPr lang="en-US" sz="1400" b="1" i="0" kern="1200" baseline="0" dirty="0" smtClean="0">
                <a:solidFill>
                  <a:srgbClr val="1BA980"/>
                </a:solidFill>
                <a:latin typeface="+mj-lt"/>
                <a:ea typeface="+mj-ea"/>
                <a:cs typeface="+mj-cs"/>
              </a:rPr>
              <a:t> TOÀN THÔNG TIN</a:t>
            </a:r>
            <a:endParaRPr lang="vi-VN" sz="1400" b="1" i="0" kern="1200" dirty="0" smtClean="0">
              <a:solidFill>
                <a:srgbClr val="1BA980"/>
              </a:solidFill>
              <a:latin typeface="+mj-lt"/>
              <a:ea typeface="+mj-ea"/>
              <a:cs typeface="+mj-cs"/>
            </a:endParaRPr>
          </a:p>
        </p:txBody>
      </p:sp>
    </p:spTree>
    <p:extLst>
      <p:ext uri="{BB962C8B-B14F-4D97-AF65-F5344CB8AC3E}">
        <p14:creationId xmlns:p14="http://schemas.microsoft.com/office/powerpoint/2010/main" val="2760458911"/>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and Graph">
    <p:bg>
      <p:bgPr>
        <a:blipFill dpi="0" rotWithShape="1">
          <a:blip r:embed="rId2">
            <a:duotone>
              <a:schemeClr val="accent5">
                <a:shade val="45000"/>
                <a:satMod val="135000"/>
              </a:schemeClr>
              <a:prstClr val="white"/>
            </a:duotone>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82049F-7F34-5D48-8F72-755B85F3E737}"/>
              </a:ext>
            </a:extLst>
          </p:cNvPr>
          <p:cNvSpPr>
            <a:spLocks noGrp="1"/>
          </p:cNvSpPr>
          <p:nvPr>
            <p:ph type="title"/>
          </p:nvPr>
        </p:nvSpPr>
        <p:spPr>
          <a:xfrm>
            <a:off x="425196" y="1087241"/>
            <a:ext cx="3864416" cy="590931"/>
          </a:xfrm>
          <a:prstGeom prst="rect">
            <a:avLst/>
          </a:prstGeom>
        </p:spPr>
        <p:txBody>
          <a:bodyPr/>
          <a:lstStyle>
            <a:lvl1pPr>
              <a:defRPr sz="2800"/>
            </a:lvl1pPr>
          </a:lstStyle>
          <a:p>
            <a:r>
              <a:rPr lang="en-US" smtClean="0"/>
              <a:t>Click to edit Master title style</a:t>
            </a:r>
            <a:endParaRPr lang="en-US" dirty="0"/>
          </a:p>
        </p:txBody>
      </p:sp>
      <p:sp>
        <p:nvSpPr>
          <p:cNvPr id="3" name="Content Placeholder 2">
            <a:extLst>
              <a:ext uri="{FF2B5EF4-FFF2-40B4-BE49-F238E27FC236}">
                <a16:creationId xmlns:a16="http://schemas.microsoft.com/office/drawing/2014/main" id="{5EC46810-DD61-C649-9461-59FA66CD210E}"/>
              </a:ext>
            </a:extLst>
          </p:cNvPr>
          <p:cNvSpPr>
            <a:spLocks noGrp="1"/>
          </p:cNvSpPr>
          <p:nvPr>
            <p:ph idx="1"/>
          </p:nvPr>
        </p:nvSpPr>
        <p:spPr>
          <a:xfrm>
            <a:off x="425196" y="2185417"/>
            <a:ext cx="3313086" cy="3968249"/>
          </a:xfrm>
        </p:spPr>
        <p:txBody>
          <a:bodyPr/>
          <a:lstStyle>
            <a:lvl1pPr>
              <a:defRPr sz="2400">
                <a:solidFill>
                  <a:schemeClr val="tx1">
                    <a:lumMod val="50000"/>
                  </a:schemeClr>
                </a:solidFill>
              </a:defRPr>
            </a:lvl1pPr>
            <a:lvl2pPr>
              <a:defRPr sz="2400">
                <a:solidFill>
                  <a:schemeClr val="tx1">
                    <a:lumMod val="50000"/>
                  </a:schemeClr>
                </a:solidFill>
              </a:defRPr>
            </a:lvl2pPr>
            <a:lvl3pPr>
              <a:defRPr sz="2400">
                <a:solidFill>
                  <a:schemeClr val="tx1">
                    <a:lumMod val="50000"/>
                  </a:schemeClr>
                </a:solidFill>
              </a:defRPr>
            </a:lvl3pPr>
            <a:lvl4pPr>
              <a:defRPr sz="2400">
                <a:solidFill>
                  <a:schemeClr val="tx1">
                    <a:lumMod val="50000"/>
                  </a:schemeClr>
                </a:solidFill>
              </a:defRPr>
            </a:lvl4pPr>
            <a:lvl5pPr>
              <a:defRPr sz="2400">
                <a:solidFill>
                  <a:schemeClr val="tx1">
                    <a:lumMod val="50000"/>
                  </a:schemeClr>
                </a:solidFil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Chart Placeholder 2">
            <a:extLst>
              <a:ext uri="{FF2B5EF4-FFF2-40B4-BE49-F238E27FC236}">
                <a16:creationId xmlns:a16="http://schemas.microsoft.com/office/drawing/2014/main" id="{7B782143-2792-E14B-AE51-0FFA9028EB8A}"/>
              </a:ext>
            </a:extLst>
          </p:cNvPr>
          <p:cNvSpPr>
            <a:spLocks noGrp="1"/>
          </p:cNvSpPr>
          <p:nvPr>
            <p:ph type="chart" sz="quarter" idx="16"/>
          </p:nvPr>
        </p:nvSpPr>
        <p:spPr>
          <a:xfrm>
            <a:off x="3918516" y="2185416"/>
            <a:ext cx="4743864" cy="3967316"/>
          </a:xfrm>
          <a:prstGeom prst="rect">
            <a:avLst/>
          </a:prstGeom>
          <a:solidFill>
            <a:schemeClr val="bg2">
              <a:lumMod val="75000"/>
            </a:schemeClr>
          </a:solidFill>
          <a:ln>
            <a:noFill/>
          </a:ln>
        </p:spPr>
        <p:style>
          <a:lnRef idx="1">
            <a:schemeClr val="accent3"/>
          </a:lnRef>
          <a:fillRef idx="2">
            <a:schemeClr val="accent3"/>
          </a:fillRef>
          <a:effectRef idx="1">
            <a:schemeClr val="accent3"/>
          </a:effectRef>
          <a:fontRef idx="none"/>
        </p:style>
        <p:txBody>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baseline="0">
                <a:solidFill>
                  <a:schemeClr val="bg1"/>
                </a:solidFill>
                <a:latin typeface="Arial" charset="0"/>
                <a:ea typeface="Arial" charset="0"/>
                <a:cs typeface="Arial" charset="0"/>
              </a:defRPr>
            </a:lvl1pPr>
          </a:lstStyle>
          <a:p>
            <a:r>
              <a:rPr lang="en-US" smtClean="0"/>
              <a:t>Click icon to add chart</a:t>
            </a:r>
            <a:endParaRPr lang="en-US" dirty="0"/>
          </a:p>
        </p:txBody>
      </p:sp>
    </p:spTree>
    <p:extLst>
      <p:ext uri="{BB962C8B-B14F-4D97-AF65-F5344CB8AC3E}">
        <p14:creationId xmlns:p14="http://schemas.microsoft.com/office/powerpoint/2010/main" val="612494679"/>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microsoft.com/office/2007/relationships/hdphoto" Target="../media/hdphoto1.wdp"/><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duotone>
              <a:schemeClr val="accent5">
                <a:shade val="45000"/>
                <a:satMod val="135000"/>
              </a:schemeClr>
              <a:prstClr val="white"/>
            </a:duotone>
            <a:extLst>
              <a:ext uri="{BEBA8EAE-BF5A-486C-A8C5-ECC9F3942E4B}">
                <a14:imgProps xmlns:a14="http://schemas.microsoft.com/office/drawing/2010/main">
                  <a14:imgLayer r:embed="rId13">
                    <a14:imgEffect>
                      <a14:saturation sat="95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6A66ADF-AEA5-DC4B-841D-168372B891D6}"/>
              </a:ext>
            </a:extLst>
          </p:cNvPr>
          <p:cNvSpPr>
            <a:spLocks noGrp="1"/>
          </p:cNvSpPr>
          <p:nvPr>
            <p:ph type="body" idx="1"/>
          </p:nvPr>
        </p:nvSpPr>
        <p:spPr>
          <a:xfrm>
            <a:off x="425196" y="2185417"/>
            <a:ext cx="7886700" cy="3968249"/>
          </a:xfrm>
          <a:prstGeom prst="rect">
            <a:avLst/>
          </a:prstGeom>
        </p:spPr>
        <p:txBody>
          <a:bodyPr vert="horz" lIns="91440" tIns="45720" rIns="91440" bIns="4572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4">
            <a:extLst>
              <a:ext uri="{FF2B5EF4-FFF2-40B4-BE49-F238E27FC236}">
                <a16:creationId xmlns:a16="http://schemas.microsoft.com/office/drawing/2014/main" id="{D439930E-F253-DE46-B952-3E0957740773}"/>
              </a:ext>
            </a:extLst>
          </p:cNvPr>
          <p:cNvSpPr txBox="1">
            <a:spLocks/>
          </p:cNvSpPr>
          <p:nvPr userDrawn="1"/>
        </p:nvSpPr>
        <p:spPr>
          <a:xfrm>
            <a:off x="5203632" y="6319775"/>
            <a:ext cx="3086100" cy="365125"/>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B53C135-CEC6-A548-8917-8F7FEB82358B}" type="slidenum">
              <a:rPr lang="en-US" sz="2400" b="1" smtClean="0">
                <a:solidFill>
                  <a:schemeClr val="tx1">
                    <a:lumMod val="60000"/>
                    <a:lumOff val="40000"/>
                  </a:schemeClr>
                </a:solidFill>
              </a:rPr>
              <a:pPr/>
              <a:t>‹#›</a:t>
            </a:fld>
            <a:endParaRPr lang="en-US" sz="1600" b="1" dirty="0">
              <a:solidFill>
                <a:schemeClr val="tx1">
                  <a:lumMod val="60000"/>
                  <a:lumOff val="40000"/>
                </a:schemeClr>
              </a:solidFill>
            </a:endParaRPr>
          </a:p>
        </p:txBody>
      </p:sp>
      <p:pic>
        <p:nvPicPr>
          <p:cNvPr id="5" name="Picture 4"/>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0" y="115576"/>
            <a:ext cx="4235821" cy="780225"/>
          </a:xfrm>
          <a:prstGeom prst="rect">
            <a:avLst/>
          </a:prstGeom>
        </p:spPr>
      </p:pic>
      <p:pic>
        <p:nvPicPr>
          <p:cNvPr id="2" name="Picture 1"/>
          <p:cNvPicPr>
            <a:picLocks noChangeAspect="1"/>
          </p:cNvPicPr>
          <p:nvPr userDrawn="1"/>
        </p:nvPicPr>
        <p:blipFill>
          <a:blip r:embed="rId15">
            <a:extLst>
              <a:ext uri="{28A0092B-C50C-407E-A947-70E740481C1C}">
                <a14:useLocalDpi xmlns:a14="http://schemas.microsoft.com/office/drawing/2010/main" val="0"/>
              </a:ext>
            </a:extLst>
          </a:blip>
          <a:stretch>
            <a:fillRect/>
          </a:stretch>
        </p:blipFill>
        <p:spPr>
          <a:xfrm>
            <a:off x="8040398" y="168771"/>
            <a:ext cx="458709" cy="610636"/>
          </a:xfrm>
          <a:prstGeom prst="rect">
            <a:avLst/>
          </a:prstGeom>
        </p:spPr>
      </p:pic>
    </p:spTree>
    <p:extLst>
      <p:ext uri="{BB962C8B-B14F-4D97-AF65-F5344CB8AC3E}">
        <p14:creationId xmlns:p14="http://schemas.microsoft.com/office/powerpoint/2010/main" val="2937971482"/>
      </p:ext>
    </p:extLst>
  </p:cSld>
  <p:clrMap bg1="lt1" tx1="dk1" bg2="lt2" tx2="dk2" accent1="accent1" accent2="accent2" accent3="accent3" accent4="accent4" accent5="accent5" accent6="accent6" hlink="hlink" folHlink="folHlink"/>
  <p:sldLayoutIdLst>
    <p:sldLayoutId id="2147483663" r:id="rId1"/>
    <p:sldLayoutId id="2147483662" r:id="rId2"/>
    <p:sldLayoutId id="2147483669" r:id="rId3"/>
    <p:sldLayoutId id="2147483650" r:id="rId4"/>
    <p:sldLayoutId id="2147483654" r:id="rId5"/>
    <p:sldLayoutId id="2147483665" r:id="rId6"/>
    <p:sldLayoutId id="2147483666" r:id="rId7"/>
    <p:sldLayoutId id="2147483660" r:id="rId8"/>
    <p:sldLayoutId id="2147483667" r:id="rId9"/>
    <p:sldLayoutId id="2147483670" r:id="rId10"/>
  </p:sldLayoutIdLst>
  <p:timing>
    <p:tnLst>
      <p:par>
        <p:cTn id="1" dur="indefinite" restart="never" nodeType="tmRoot"/>
      </p:par>
    </p:tnLst>
  </p:timing>
  <p:hf hdr="0" dt="0"/>
  <p:txStyles>
    <p:titleStyle>
      <a:lvl1pPr algn="l" defTabSz="914400" rtl="0" eaLnBrk="1" latinLnBrk="0" hangingPunct="1">
        <a:lnSpc>
          <a:spcPct val="90000"/>
        </a:lnSpc>
        <a:spcBef>
          <a:spcPct val="0"/>
        </a:spcBef>
        <a:buNone/>
        <a:defRPr sz="1400" b="1" i="0" kern="1200">
          <a:solidFill>
            <a:schemeClr val="tx2"/>
          </a:solidFill>
          <a:latin typeface="+mj-lt"/>
          <a:ea typeface="+mj-ea"/>
          <a:cs typeface="+mj-cs"/>
        </a:defRPr>
      </a:lvl1pPr>
    </p:titleStyle>
    <p:bodyStyle>
      <a:lvl1pPr marL="228600" indent="-228600" algn="l" defTabSz="914400" rtl="0" eaLnBrk="1" latinLnBrk="0" hangingPunct="1">
        <a:lnSpc>
          <a:spcPct val="130000"/>
        </a:lnSpc>
        <a:spcBef>
          <a:spcPts val="600"/>
        </a:spcBef>
        <a:buClr>
          <a:schemeClr val="tx2"/>
        </a:buClr>
        <a:buSzPct val="120000"/>
        <a:buFont typeface="Arial" panose="020B0604020202020204" pitchFamily="34" charset="0"/>
        <a:buChar char="•"/>
        <a:defRPr sz="1800" kern="1200">
          <a:solidFill>
            <a:schemeClr val="tx1">
              <a:lumMod val="50000"/>
            </a:schemeClr>
          </a:solidFill>
          <a:latin typeface="+mn-lt"/>
          <a:ea typeface="+mn-ea"/>
          <a:cs typeface="+mn-cs"/>
        </a:defRPr>
      </a:lvl1pPr>
      <a:lvl2pPr marL="6858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lumMod val="50000"/>
            </a:schemeClr>
          </a:solidFill>
          <a:latin typeface="+mn-lt"/>
          <a:ea typeface="+mn-ea"/>
          <a:cs typeface="+mn-cs"/>
        </a:defRPr>
      </a:lvl2pPr>
      <a:lvl3pPr marL="11430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lumMod val="50000"/>
            </a:schemeClr>
          </a:solidFill>
          <a:latin typeface="+mn-lt"/>
          <a:ea typeface="+mn-ea"/>
          <a:cs typeface="+mn-cs"/>
        </a:defRPr>
      </a:lvl3pPr>
      <a:lvl4pPr marL="16002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lumMod val="50000"/>
            </a:schemeClr>
          </a:solidFill>
          <a:latin typeface="+mn-lt"/>
          <a:ea typeface="+mn-ea"/>
          <a:cs typeface="+mn-cs"/>
        </a:defRPr>
      </a:lvl4pPr>
      <a:lvl5pPr marL="20574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lumMod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16.emf"/></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hyperlink" Target="http://www.virscan.org/language/en/" TargetMode="External"/><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hyperlink" Target="https://metadefender.opswat.com/#!/" TargetMode="External"/><Relationship Id="rId5" Type="http://schemas.openxmlformats.org/officeDocument/2006/relationships/hyperlink" Target="https://virusscan.jotti.org/" TargetMode="External"/><Relationship Id="rId4" Type="http://schemas.openxmlformats.org/officeDocument/2006/relationships/image" Target="../media/image30.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image" Target="../media/image3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6.xml"/><Relationship Id="rId1" Type="http://schemas.openxmlformats.org/officeDocument/2006/relationships/slideLayout" Target="../slideLayouts/slideLayout4.xml"/><Relationship Id="rId5" Type="http://schemas.openxmlformats.org/officeDocument/2006/relationships/image" Target="../media/image36.png"/><Relationship Id="rId4" Type="http://schemas.openxmlformats.org/officeDocument/2006/relationships/image" Target="../media/image35.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image" Target="../media/image38.png"/></Relationships>
</file>

<file path=ppt/slides/_rels/slide3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image" Target="../media/image40.png"/></Relationships>
</file>

<file path=ppt/slides/_rels/slide3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9.xml"/><Relationship Id="rId1" Type="http://schemas.openxmlformats.org/officeDocument/2006/relationships/slideLayout" Target="../slideLayouts/slideLayout4.xml"/><Relationship Id="rId4" Type="http://schemas.openxmlformats.org/officeDocument/2006/relationships/image" Target="../media/image47.png"/></Relationships>
</file>

<file path=ppt/slides/_rels/slide4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2.xml"/><Relationship Id="rId1" Type="http://schemas.openxmlformats.org/officeDocument/2006/relationships/slideLayout" Target="../slideLayouts/slideLayout4.xml"/><Relationship Id="rId4" Type="http://schemas.openxmlformats.org/officeDocument/2006/relationships/image" Target="../media/image53.png"/></Relationships>
</file>

<file path=ppt/slides/_rels/slide5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3.xml"/><Relationship Id="rId1" Type="http://schemas.openxmlformats.org/officeDocument/2006/relationships/slideLayout" Target="../slideLayouts/slideLayout4.xml"/><Relationship Id="rId4" Type="http://schemas.openxmlformats.org/officeDocument/2006/relationships/image" Target="../media/image55.png"/></Relationships>
</file>

<file path=ppt/slides/_rels/slide5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7.xml"/><Relationship Id="rId1" Type="http://schemas.openxmlformats.org/officeDocument/2006/relationships/slideLayout" Target="../slideLayouts/slideLayout4.xml"/><Relationship Id="rId5" Type="http://schemas.openxmlformats.org/officeDocument/2006/relationships/image" Target="../media/image58.jpeg"/><Relationship Id="rId4" Type="http://schemas.openxmlformats.org/officeDocument/2006/relationships/image" Target="../media/image16.emf"/></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hyperlink" Target="http://ssdeep.sourceforge.net/" TargetMode="External"/><Relationship Id="rId1" Type="http://schemas.openxmlformats.org/officeDocument/2006/relationships/slideLayout" Target="../slideLayouts/slideLayout4.xml"/><Relationship Id="rId5" Type="http://schemas.openxmlformats.org/officeDocument/2006/relationships/image" Target="../media/image62.png"/><Relationship Id="rId4" Type="http://schemas.openxmlformats.org/officeDocument/2006/relationships/image" Target="../media/image61.png"/></Relationships>
</file>

<file path=ppt/slides/_rels/slide6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 Id="rId9"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93776" y="1490663"/>
            <a:ext cx="5444316" cy="2387600"/>
          </a:xfrm>
        </p:spPr>
        <p:txBody>
          <a:bodyPr/>
          <a:lstStyle/>
          <a:p>
            <a:r>
              <a:rPr lang="en-US" dirty="0" err="1" smtClean="0"/>
              <a:t>Phân</a:t>
            </a:r>
            <a:r>
              <a:rPr lang="en-US" dirty="0" smtClean="0"/>
              <a:t> </a:t>
            </a:r>
            <a:r>
              <a:rPr lang="en-US" dirty="0" err="1" smtClean="0"/>
              <a:t>tích</a:t>
            </a:r>
            <a:r>
              <a:rPr lang="en-US" dirty="0" smtClean="0"/>
              <a:t> </a:t>
            </a:r>
            <a:br>
              <a:rPr lang="en-US" dirty="0" smtClean="0"/>
            </a:br>
            <a:r>
              <a:rPr lang="en-US" dirty="0" err="1" smtClean="0"/>
              <a:t>mã</a:t>
            </a:r>
            <a:r>
              <a:rPr lang="en-US" dirty="0" smtClean="0"/>
              <a:t> </a:t>
            </a:r>
            <a:r>
              <a:rPr lang="en-US" dirty="0" err="1" smtClean="0"/>
              <a:t>độc</a:t>
            </a:r>
            <a:endParaRPr lang="en-US" dirty="0"/>
          </a:p>
        </p:txBody>
      </p:sp>
    </p:spTree>
    <p:extLst>
      <p:ext uri="{BB962C8B-B14F-4D97-AF65-F5344CB8AC3E}">
        <p14:creationId xmlns:p14="http://schemas.microsoft.com/office/powerpoint/2010/main" val="167813718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dirty="0"/>
              <a:t>3. </a:t>
            </a:r>
            <a:r>
              <a:rPr lang="en-AU" dirty="0" err="1"/>
              <a:t>Quy</a:t>
            </a:r>
            <a:r>
              <a:rPr lang="en-AU" dirty="0"/>
              <a:t> </a:t>
            </a:r>
            <a:r>
              <a:rPr lang="en-AU" dirty="0" err="1"/>
              <a:t>trình</a:t>
            </a:r>
            <a:r>
              <a:rPr lang="en-AU" dirty="0"/>
              <a:t> </a:t>
            </a:r>
            <a:r>
              <a:rPr lang="en-AU" dirty="0" err="1"/>
              <a:t>phân</a:t>
            </a:r>
            <a:r>
              <a:rPr lang="en-AU" dirty="0"/>
              <a:t> </a:t>
            </a:r>
            <a:r>
              <a:rPr lang="en-AU" dirty="0" err="1"/>
              <a:t>tích</a:t>
            </a:r>
            <a:r>
              <a:rPr lang="en-AU" dirty="0"/>
              <a:t> </a:t>
            </a:r>
            <a:r>
              <a:rPr lang="en-AU" dirty="0" err="1"/>
              <a:t>tĩnh</a:t>
            </a:r>
            <a:r>
              <a:rPr lang="en-AU" dirty="0"/>
              <a:t> </a:t>
            </a:r>
            <a:r>
              <a:rPr lang="vi-VN" dirty="0"/>
              <a:t/>
            </a:r>
            <a:br>
              <a:rPr lang="vi-VN" dirty="0"/>
            </a:br>
            <a:endParaRPr lang="vi-VN"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440" y="1729528"/>
            <a:ext cx="3125025" cy="4961551"/>
          </a:xfrm>
          <a:prstGeom prst="rect">
            <a:avLst/>
          </a:prstGeom>
        </p:spPr>
      </p:pic>
      <p:cxnSp>
        <p:nvCxnSpPr>
          <p:cNvPr id="5" name="Straight Connector 4"/>
          <p:cNvCxnSpPr/>
          <p:nvPr/>
        </p:nvCxnSpPr>
        <p:spPr>
          <a:xfrm flipV="1">
            <a:off x="3155653" y="2277406"/>
            <a:ext cx="1145432" cy="7296"/>
          </a:xfrm>
          <a:prstGeom prst="line">
            <a:avLst/>
          </a:prstGeom>
          <a:ln w="19050">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a:blip r:embed="rId4"/>
          <a:stretch>
            <a:fillRect/>
          </a:stretch>
        </p:blipFill>
        <p:spPr>
          <a:xfrm>
            <a:off x="4301085" y="1994643"/>
            <a:ext cx="321013" cy="580119"/>
          </a:xfrm>
          <a:prstGeom prst="rect">
            <a:avLst/>
          </a:prstGeom>
        </p:spPr>
      </p:pic>
      <p:sp>
        <p:nvSpPr>
          <p:cNvPr id="7" name="TextBox 8"/>
          <p:cNvSpPr txBox="1"/>
          <p:nvPr/>
        </p:nvSpPr>
        <p:spPr>
          <a:xfrm>
            <a:off x="4563731" y="1827282"/>
            <a:ext cx="1985660" cy="92333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14313" indent="-214313">
              <a:buFontTx/>
              <a:buChar char="-"/>
            </a:pPr>
            <a:r>
              <a:rPr lang="en-US" sz="1350" dirty="0">
                <a:solidFill>
                  <a:srgbClr val="00A7E2"/>
                </a:solidFill>
                <a:latin typeface="Arial" panose="020B0604020202020204" pitchFamily="34" charset="0"/>
                <a:cs typeface="Arial" panose="020B0604020202020204" pitchFamily="34" charset="0"/>
              </a:rPr>
              <a:t>File name</a:t>
            </a:r>
          </a:p>
          <a:p>
            <a:pPr marL="214313" indent="-214313">
              <a:buFontTx/>
              <a:buChar char="-"/>
            </a:pPr>
            <a:r>
              <a:rPr lang="en-US" sz="1350" dirty="0">
                <a:solidFill>
                  <a:srgbClr val="00A7E2"/>
                </a:solidFill>
                <a:latin typeface="Arial" panose="020B0604020202020204" pitchFamily="34" charset="0"/>
                <a:cs typeface="Arial" panose="020B0604020202020204" pitchFamily="34" charset="0"/>
              </a:rPr>
              <a:t>File size</a:t>
            </a:r>
          </a:p>
          <a:p>
            <a:pPr marL="214313" indent="-214313">
              <a:buFontTx/>
              <a:buChar char="-"/>
            </a:pPr>
            <a:r>
              <a:rPr lang="en-US" sz="1350" dirty="0">
                <a:solidFill>
                  <a:srgbClr val="00A7E2"/>
                </a:solidFill>
                <a:latin typeface="Arial" panose="020B0604020202020204" pitchFamily="34" charset="0"/>
                <a:cs typeface="Arial" panose="020B0604020202020204" pitchFamily="34" charset="0"/>
              </a:rPr>
              <a:t>Timestamp (History)</a:t>
            </a:r>
          </a:p>
          <a:p>
            <a:pPr marL="214313" indent="-214313">
              <a:buFontTx/>
              <a:buChar char="-"/>
            </a:pPr>
            <a:r>
              <a:rPr lang="en-US" sz="1350" dirty="0">
                <a:solidFill>
                  <a:srgbClr val="00A7E2"/>
                </a:solidFill>
                <a:latin typeface="Arial" panose="020B0604020202020204" pitchFamily="34" charset="0"/>
                <a:cs typeface="Arial" panose="020B0604020202020204" pitchFamily="34" charset="0"/>
              </a:rPr>
              <a:t>File Type</a:t>
            </a:r>
          </a:p>
        </p:txBody>
      </p:sp>
      <p:cxnSp>
        <p:nvCxnSpPr>
          <p:cNvPr id="8" name="Straight Connector 7"/>
          <p:cNvCxnSpPr/>
          <p:nvPr/>
        </p:nvCxnSpPr>
        <p:spPr>
          <a:xfrm flipV="1">
            <a:off x="5590000" y="2584821"/>
            <a:ext cx="1145432" cy="7296"/>
          </a:xfrm>
          <a:prstGeom prst="line">
            <a:avLst/>
          </a:prstGeom>
          <a:ln w="19050">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9" name="Picture 8"/>
          <p:cNvPicPr>
            <a:picLocks noChangeAspect="1"/>
          </p:cNvPicPr>
          <p:nvPr/>
        </p:nvPicPr>
        <p:blipFill>
          <a:blip r:embed="rId4"/>
          <a:stretch>
            <a:fillRect/>
          </a:stretch>
        </p:blipFill>
        <p:spPr>
          <a:xfrm>
            <a:off x="6764615" y="2302057"/>
            <a:ext cx="321013" cy="580119"/>
          </a:xfrm>
          <a:prstGeom prst="rect">
            <a:avLst/>
          </a:prstGeom>
        </p:spPr>
      </p:pic>
      <p:sp>
        <p:nvSpPr>
          <p:cNvPr id="10" name="TextBox 8"/>
          <p:cNvSpPr txBox="1"/>
          <p:nvPr/>
        </p:nvSpPr>
        <p:spPr>
          <a:xfrm>
            <a:off x="7085628" y="2196934"/>
            <a:ext cx="1269444" cy="71558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14313" indent="-214313">
              <a:buFontTx/>
              <a:buChar char="-"/>
            </a:pPr>
            <a:r>
              <a:rPr lang="en-US" sz="1350" dirty="0">
                <a:latin typeface="Arial" panose="020B0604020202020204" pitchFamily="34" charset="0"/>
                <a:cs typeface="Arial" panose="020B0604020202020204" pitchFamily="34" charset="0"/>
              </a:rPr>
              <a:t>text</a:t>
            </a:r>
          </a:p>
          <a:p>
            <a:pPr marL="214313" indent="-214313">
              <a:buFontTx/>
              <a:buChar char="-"/>
            </a:pPr>
            <a:r>
              <a:rPr lang="en-US" sz="1350" dirty="0">
                <a:latin typeface="Arial" panose="020B0604020202020204" pitchFamily="34" charset="0"/>
                <a:cs typeface="Arial" panose="020B0604020202020204" pitchFamily="34" charset="0"/>
              </a:rPr>
              <a:t>binary</a:t>
            </a:r>
          </a:p>
          <a:p>
            <a:pPr marL="214313" indent="-214313">
              <a:buFontTx/>
              <a:buChar char="-"/>
            </a:pPr>
            <a:r>
              <a:rPr lang="en-US" sz="1350" dirty="0">
                <a:latin typeface="Arial" panose="020B0604020202020204" pitchFamily="34" charset="0"/>
                <a:cs typeface="Arial" panose="020B0604020202020204" pitchFamily="34" charset="0"/>
              </a:rPr>
              <a:t>executable</a:t>
            </a:r>
          </a:p>
        </p:txBody>
      </p:sp>
      <p:cxnSp>
        <p:nvCxnSpPr>
          <p:cNvPr id="11" name="Straight Connector 10"/>
          <p:cNvCxnSpPr/>
          <p:nvPr/>
        </p:nvCxnSpPr>
        <p:spPr>
          <a:xfrm flipV="1">
            <a:off x="3164779" y="2879413"/>
            <a:ext cx="1145432" cy="7296"/>
          </a:xfrm>
          <a:prstGeom prst="line">
            <a:avLst/>
          </a:prstGeom>
          <a:ln w="1905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2" name="TextBox 8"/>
          <p:cNvSpPr txBox="1"/>
          <p:nvPr/>
        </p:nvSpPr>
        <p:spPr>
          <a:xfrm>
            <a:off x="4284068" y="2747069"/>
            <a:ext cx="2723738" cy="5078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350" dirty="0">
                <a:solidFill>
                  <a:srgbClr val="00A7E2"/>
                </a:solidFill>
                <a:latin typeface="Arial" panose="020B0604020202020204" pitchFamily="34" charset="0"/>
                <a:cs typeface="Arial" panose="020B0604020202020204" pitchFamily="34" charset="0"/>
              </a:rPr>
              <a:t>Identify or fingerprint the malware</a:t>
            </a:r>
          </a:p>
        </p:txBody>
      </p:sp>
      <p:cxnSp>
        <p:nvCxnSpPr>
          <p:cNvPr id="13" name="Straight Connector 12"/>
          <p:cNvCxnSpPr/>
          <p:nvPr/>
        </p:nvCxnSpPr>
        <p:spPr>
          <a:xfrm flipV="1">
            <a:off x="3164779" y="3336613"/>
            <a:ext cx="1145432" cy="7296"/>
          </a:xfrm>
          <a:prstGeom prst="line">
            <a:avLst/>
          </a:prstGeom>
          <a:ln w="1905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4" name="TextBox 8"/>
          <p:cNvSpPr txBox="1"/>
          <p:nvPr/>
        </p:nvSpPr>
        <p:spPr>
          <a:xfrm>
            <a:off x="4273731" y="3186836"/>
            <a:ext cx="4433984" cy="30008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350" dirty="0">
                <a:solidFill>
                  <a:srgbClr val="00A7E2"/>
                </a:solidFill>
                <a:latin typeface="Arial" panose="020B0604020202020204" pitchFamily="34" charset="0"/>
                <a:cs typeface="Arial" panose="020B0604020202020204" pitchFamily="34" charset="0"/>
              </a:rPr>
              <a:t>Compare to the previously analyzed results (database)</a:t>
            </a:r>
          </a:p>
        </p:txBody>
      </p:sp>
      <p:cxnSp>
        <p:nvCxnSpPr>
          <p:cNvPr id="15" name="Straight Connector 14"/>
          <p:cNvCxnSpPr/>
          <p:nvPr/>
        </p:nvCxnSpPr>
        <p:spPr>
          <a:xfrm flipV="1">
            <a:off x="3186060" y="3868117"/>
            <a:ext cx="1145432" cy="7296"/>
          </a:xfrm>
          <a:prstGeom prst="line">
            <a:avLst/>
          </a:prstGeom>
          <a:ln w="1905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6" name="TextBox 8"/>
          <p:cNvSpPr txBox="1"/>
          <p:nvPr/>
        </p:nvSpPr>
        <p:spPr>
          <a:xfrm>
            <a:off x="4331492" y="3671250"/>
            <a:ext cx="3565790" cy="5078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350" dirty="0">
                <a:solidFill>
                  <a:srgbClr val="00A7E2"/>
                </a:solidFill>
                <a:latin typeface="Arial" panose="020B0604020202020204" pitchFamily="34" charset="0"/>
                <a:cs typeface="Arial" panose="020B0604020202020204" pitchFamily="34" charset="0"/>
              </a:rPr>
              <a:t>Collect information (warning, IP address, links, script…</a:t>
            </a:r>
          </a:p>
        </p:txBody>
      </p:sp>
      <p:cxnSp>
        <p:nvCxnSpPr>
          <p:cNvPr id="17" name="Straight Connector 16"/>
          <p:cNvCxnSpPr/>
          <p:nvPr/>
        </p:nvCxnSpPr>
        <p:spPr>
          <a:xfrm>
            <a:off x="7578090" y="3868117"/>
            <a:ext cx="473008" cy="0"/>
          </a:xfrm>
          <a:prstGeom prst="line">
            <a:avLst/>
          </a:prstGeom>
          <a:ln w="1905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8" name="TextBox 8"/>
          <p:cNvSpPr txBox="1"/>
          <p:nvPr/>
        </p:nvSpPr>
        <p:spPr>
          <a:xfrm>
            <a:off x="8051098" y="3715026"/>
            <a:ext cx="961211" cy="30008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350" dirty="0">
                <a:latin typeface="Arial" panose="020B0604020202020204" pitchFamily="34" charset="0"/>
                <a:cs typeface="Arial" panose="020B0604020202020204" pitchFamily="34" charset="0"/>
              </a:rPr>
              <a:t>Indicators</a:t>
            </a:r>
          </a:p>
        </p:txBody>
      </p:sp>
      <p:cxnSp>
        <p:nvCxnSpPr>
          <p:cNvPr id="19" name="Straight Connector 18"/>
          <p:cNvCxnSpPr/>
          <p:nvPr/>
        </p:nvCxnSpPr>
        <p:spPr>
          <a:xfrm flipV="1">
            <a:off x="3537478" y="4613325"/>
            <a:ext cx="794014" cy="3719"/>
          </a:xfrm>
          <a:prstGeom prst="line">
            <a:avLst/>
          </a:prstGeom>
          <a:ln w="19050">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20" name="Picture 19"/>
          <p:cNvPicPr>
            <a:picLocks noChangeAspect="1"/>
          </p:cNvPicPr>
          <p:nvPr/>
        </p:nvPicPr>
        <p:blipFill>
          <a:blip r:embed="rId4"/>
          <a:stretch>
            <a:fillRect/>
          </a:stretch>
        </p:blipFill>
        <p:spPr>
          <a:xfrm rot="10800000">
            <a:off x="3175552" y="4286297"/>
            <a:ext cx="361926" cy="654056"/>
          </a:xfrm>
          <a:prstGeom prst="rect">
            <a:avLst/>
          </a:prstGeom>
        </p:spPr>
      </p:pic>
      <p:sp>
        <p:nvSpPr>
          <p:cNvPr id="21" name="TextBox 8"/>
          <p:cNvSpPr txBox="1"/>
          <p:nvPr/>
        </p:nvSpPr>
        <p:spPr>
          <a:xfrm>
            <a:off x="4310211" y="4461891"/>
            <a:ext cx="4601785" cy="30008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350" dirty="0">
                <a:solidFill>
                  <a:srgbClr val="00A7E2"/>
                </a:solidFill>
                <a:latin typeface="Arial" panose="020B0604020202020204" pitchFamily="34" charset="0"/>
                <a:cs typeface="Arial" panose="020B0604020202020204" pitchFamily="34" charset="0"/>
              </a:rPr>
              <a:t>Reveal the hidden information &amp; make the analysis easier</a:t>
            </a:r>
          </a:p>
        </p:txBody>
      </p:sp>
      <p:cxnSp>
        <p:nvCxnSpPr>
          <p:cNvPr id="22" name="Straight Connector 21"/>
          <p:cNvCxnSpPr/>
          <p:nvPr/>
        </p:nvCxnSpPr>
        <p:spPr>
          <a:xfrm flipV="1">
            <a:off x="3201263" y="5574533"/>
            <a:ext cx="1145432" cy="7296"/>
          </a:xfrm>
          <a:prstGeom prst="line">
            <a:avLst/>
          </a:prstGeom>
          <a:ln w="1905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3" name="TextBox 8"/>
          <p:cNvSpPr txBox="1"/>
          <p:nvPr/>
        </p:nvSpPr>
        <p:spPr>
          <a:xfrm>
            <a:off x="4291364" y="5443329"/>
            <a:ext cx="4601785" cy="30008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350" dirty="0">
                <a:solidFill>
                  <a:srgbClr val="00A7E2"/>
                </a:solidFill>
                <a:latin typeface="Arial" panose="020B0604020202020204" pitchFamily="34" charset="0"/>
                <a:cs typeface="Arial" panose="020B0604020202020204" pitchFamily="34" charset="0"/>
              </a:rPr>
              <a:t>Reveal information about functions, metadata</a:t>
            </a:r>
          </a:p>
        </p:txBody>
      </p:sp>
      <p:cxnSp>
        <p:nvCxnSpPr>
          <p:cNvPr id="24" name="Straight Connector 23"/>
          <p:cNvCxnSpPr/>
          <p:nvPr/>
        </p:nvCxnSpPr>
        <p:spPr>
          <a:xfrm flipV="1">
            <a:off x="3186059" y="6086352"/>
            <a:ext cx="1145432" cy="7296"/>
          </a:xfrm>
          <a:prstGeom prst="line">
            <a:avLst/>
          </a:prstGeom>
          <a:ln w="1905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5" name="TextBox 8"/>
          <p:cNvSpPr txBox="1"/>
          <p:nvPr/>
        </p:nvSpPr>
        <p:spPr>
          <a:xfrm>
            <a:off x="4310215" y="5939010"/>
            <a:ext cx="4601785" cy="30008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350" dirty="0">
                <a:solidFill>
                  <a:srgbClr val="00A7E2"/>
                </a:solidFill>
                <a:latin typeface="Arial" panose="020B0604020202020204" pitchFamily="34" charset="0"/>
                <a:cs typeface="Arial" panose="020B0604020202020204" pitchFamily="34" charset="0"/>
              </a:rPr>
              <a:t>Give an understanding of the malware family</a:t>
            </a:r>
          </a:p>
        </p:txBody>
      </p:sp>
    </p:spTree>
    <p:extLst>
      <p:ext uri="{BB962C8B-B14F-4D97-AF65-F5344CB8AC3E}">
        <p14:creationId xmlns:p14="http://schemas.microsoft.com/office/powerpoint/2010/main" val="314941142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3.1 </a:t>
            </a:r>
            <a:r>
              <a:rPr lang="en-US" dirty="0" err="1" smtClean="0"/>
              <a:t>Xác</a:t>
            </a:r>
            <a:r>
              <a:rPr lang="en-US" dirty="0" smtClean="0"/>
              <a:t> </a:t>
            </a:r>
            <a:r>
              <a:rPr lang="en-US" dirty="0" err="1"/>
              <a:t>định</a:t>
            </a:r>
            <a:r>
              <a:rPr lang="en-US" dirty="0"/>
              <a:t> </a:t>
            </a:r>
            <a:r>
              <a:rPr lang="en-US" dirty="0" err="1"/>
              <a:t>loại</a:t>
            </a:r>
            <a:r>
              <a:rPr lang="en-US" dirty="0"/>
              <a:t> </a:t>
            </a:r>
            <a:r>
              <a:rPr lang="en-US" dirty="0" err="1"/>
              <a:t>của</a:t>
            </a:r>
            <a:r>
              <a:rPr lang="en-US" dirty="0"/>
              <a:t> </a:t>
            </a:r>
            <a:r>
              <a:rPr lang="en-US" dirty="0" err="1"/>
              <a:t>tệp</a:t>
            </a:r>
            <a:endParaRPr lang="en-US" dirty="0"/>
          </a:p>
        </p:txBody>
      </p:sp>
      <p:sp>
        <p:nvSpPr>
          <p:cNvPr id="3" name="Content Placeholder 2"/>
          <p:cNvSpPr>
            <a:spLocks noGrp="1"/>
          </p:cNvSpPr>
          <p:nvPr>
            <p:ph idx="1"/>
          </p:nvPr>
        </p:nvSpPr>
        <p:spPr>
          <a:xfrm>
            <a:off x="425195" y="1739153"/>
            <a:ext cx="8573031" cy="4685709"/>
          </a:xfrm>
        </p:spPr>
        <p:txBody>
          <a:bodyPr/>
          <a:lstStyle/>
          <a:p>
            <a:pPr>
              <a:lnSpc>
                <a:spcPct val="120000"/>
              </a:lnSpc>
              <a:spcBef>
                <a:spcPts val="0"/>
              </a:spcBef>
            </a:pPr>
            <a:r>
              <a:rPr lang="vi-VN" sz="2400" dirty="0"/>
              <a:t>Việc xác định loại tệp sẽ tiết lộ thông tin quan trọng </a:t>
            </a:r>
            <a:r>
              <a:rPr lang="vi-VN" sz="2400" dirty="0" smtClean="0"/>
              <a:t>như:</a:t>
            </a:r>
          </a:p>
          <a:p>
            <a:pPr lvl="1">
              <a:lnSpc>
                <a:spcPct val="120000"/>
              </a:lnSpc>
              <a:spcBef>
                <a:spcPts val="0"/>
              </a:spcBef>
            </a:pPr>
            <a:r>
              <a:rPr lang="vi-VN" sz="2000" dirty="0" smtClean="0"/>
              <a:t>Hệ </a:t>
            </a:r>
            <a:r>
              <a:rPr lang="vi-VN" sz="2000" dirty="0"/>
              <a:t>điều hành mục tiêu. Ví dụ .exe thường dành cho </a:t>
            </a:r>
            <a:r>
              <a:rPr lang="vi-VN" sz="2000" dirty="0" smtClean="0"/>
              <a:t>Windows.</a:t>
            </a:r>
          </a:p>
          <a:p>
            <a:pPr lvl="1">
              <a:lnSpc>
                <a:spcPct val="120000"/>
              </a:lnSpc>
              <a:spcBef>
                <a:spcPts val="0"/>
              </a:spcBef>
            </a:pPr>
            <a:r>
              <a:rPr lang="vi-VN" sz="2000" dirty="0" smtClean="0"/>
              <a:t>Kiến </a:t>
            </a:r>
            <a:r>
              <a:rPr lang="vi-VN" sz="2000" dirty="0"/>
              <a:t>trúc nền tảng 32 bit hay 64 bit. Phần mềm độc hại phải tương thích với kiến trúc đó</a:t>
            </a:r>
            <a:r>
              <a:rPr lang="vi-VN" sz="2000" dirty="0" smtClean="0"/>
              <a:t>.</a:t>
            </a:r>
          </a:p>
          <a:p>
            <a:pPr>
              <a:lnSpc>
                <a:spcPct val="120000"/>
              </a:lnSpc>
              <a:spcBef>
                <a:spcPts val="0"/>
              </a:spcBef>
            </a:pPr>
            <a:r>
              <a:rPr lang="vi-VN" sz="2400" dirty="0"/>
              <a:t>Phần mở rộng tệp (File extension) </a:t>
            </a:r>
            <a:endParaRPr lang="vi-VN" sz="2400" dirty="0" smtClean="0"/>
          </a:p>
          <a:p>
            <a:pPr lvl="1">
              <a:lnSpc>
                <a:spcPct val="120000"/>
              </a:lnSpc>
              <a:spcBef>
                <a:spcPts val="0"/>
              </a:spcBef>
            </a:pPr>
            <a:r>
              <a:rPr lang="vi-VN" sz="2000" dirty="0" smtClean="0"/>
              <a:t>là </a:t>
            </a:r>
            <a:r>
              <a:rPr lang="vi-VN" sz="2000" dirty="0"/>
              <a:t>một phần của tên tệp được gắn liền với tên tệp để chỉ định định dạng hoặc loại </a:t>
            </a:r>
            <a:r>
              <a:rPr lang="vi-VN" sz="2000" dirty="0" smtClean="0"/>
              <a:t>tệp, vd: .</a:t>
            </a:r>
            <a:r>
              <a:rPr lang="vi-VN" sz="2000" dirty="0"/>
              <a:t>exe, .dll, .sys</a:t>
            </a:r>
            <a:r>
              <a:rPr lang="vi-VN" sz="2000" dirty="0" smtClean="0"/>
              <a:t>, docx, xlsx... </a:t>
            </a:r>
          </a:p>
          <a:p>
            <a:pPr lvl="1">
              <a:lnSpc>
                <a:spcPct val="120000"/>
              </a:lnSpc>
              <a:spcBef>
                <a:spcPts val="0"/>
              </a:spcBef>
            </a:pPr>
            <a:r>
              <a:rPr lang="vi-VN" sz="2000" dirty="0" smtClean="0"/>
              <a:t>Phần </a:t>
            </a:r>
            <a:r>
              <a:rPr lang="vi-VN" sz="2000" dirty="0"/>
              <a:t>mở rộng tệp giúp hệ điều hành và các ứng dụng phần mềm nhận biết loại tệp và sử dụng chương trình mở tương ứng để xem hoặc xử lý tệp. </a:t>
            </a:r>
            <a:endParaRPr lang="vi-VN" sz="2000" dirty="0" smtClean="0"/>
          </a:p>
          <a:p>
            <a:pPr lvl="1">
              <a:lnSpc>
                <a:spcPct val="120000"/>
              </a:lnSpc>
              <a:spcBef>
                <a:spcPts val="0"/>
              </a:spcBef>
            </a:pPr>
            <a:r>
              <a:rPr lang="vi-VN" sz="2000" dirty="0" smtClean="0"/>
              <a:t>Tuy nhiên nó có thể bị thay </a:t>
            </a:r>
            <a:r>
              <a:rPr lang="vi-VN" sz="2000" dirty="0"/>
              <a:t>đổi </a:t>
            </a:r>
            <a:r>
              <a:rPr lang="vi-VN" sz="2000" dirty="0" smtClean="0"/>
              <a:t>để </a:t>
            </a:r>
            <a:r>
              <a:rPr lang="vi-VN" sz="2000" dirty="0"/>
              <a:t>lừa người dùng thực thi nó</a:t>
            </a:r>
            <a:r>
              <a:rPr lang="vi-VN" sz="2200" dirty="0" smtClean="0"/>
              <a:t>.</a:t>
            </a:r>
          </a:p>
          <a:p>
            <a:pPr marL="502920" lvl="1" indent="0">
              <a:lnSpc>
                <a:spcPct val="120000"/>
              </a:lnSpc>
              <a:spcBef>
                <a:spcPts val="0"/>
              </a:spcBef>
              <a:buNone/>
            </a:pPr>
            <a:endParaRPr lang="vi-VN" sz="1600" dirty="0" smtClean="0"/>
          </a:p>
          <a:p>
            <a:pPr lvl="2">
              <a:lnSpc>
                <a:spcPct val="120000"/>
              </a:lnSpc>
              <a:spcBef>
                <a:spcPts val="0"/>
              </a:spcBef>
            </a:pPr>
            <a:endParaRPr lang="vi-VN" sz="1800" dirty="0"/>
          </a:p>
        </p:txBody>
      </p:sp>
    </p:spTree>
    <p:extLst>
      <p:ext uri="{BB962C8B-B14F-4D97-AF65-F5344CB8AC3E}">
        <p14:creationId xmlns:p14="http://schemas.microsoft.com/office/powerpoint/2010/main" val="158923117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3.1 </a:t>
            </a:r>
            <a:r>
              <a:rPr lang="en-US" dirty="0" err="1"/>
              <a:t>Xác</a:t>
            </a:r>
            <a:r>
              <a:rPr lang="en-US" dirty="0"/>
              <a:t> </a:t>
            </a:r>
            <a:r>
              <a:rPr lang="en-US" dirty="0" err="1"/>
              <a:t>định</a:t>
            </a:r>
            <a:r>
              <a:rPr lang="en-US" dirty="0"/>
              <a:t> </a:t>
            </a:r>
            <a:r>
              <a:rPr lang="en-US" dirty="0" err="1"/>
              <a:t>loại</a:t>
            </a:r>
            <a:r>
              <a:rPr lang="en-US" dirty="0"/>
              <a:t> </a:t>
            </a:r>
            <a:r>
              <a:rPr lang="en-US" dirty="0" err="1"/>
              <a:t>của</a:t>
            </a:r>
            <a:r>
              <a:rPr lang="en-US" dirty="0"/>
              <a:t> </a:t>
            </a:r>
            <a:r>
              <a:rPr lang="en-US" dirty="0" err="1"/>
              <a:t>tệp</a:t>
            </a:r>
            <a:endParaRPr lang="vi-VN" dirty="0"/>
          </a:p>
        </p:txBody>
      </p:sp>
      <p:sp>
        <p:nvSpPr>
          <p:cNvPr id="3" name="Content Placeholder 2"/>
          <p:cNvSpPr>
            <a:spLocks noGrp="1"/>
          </p:cNvSpPr>
          <p:nvPr>
            <p:ph idx="1"/>
          </p:nvPr>
        </p:nvSpPr>
        <p:spPr>
          <a:xfrm>
            <a:off x="1" y="1722783"/>
            <a:ext cx="8940800" cy="4702079"/>
          </a:xfrm>
        </p:spPr>
        <p:txBody>
          <a:bodyPr/>
          <a:lstStyle/>
          <a:p>
            <a:pPr algn="just">
              <a:lnSpc>
                <a:spcPct val="100000"/>
              </a:lnSpc>
              <a:spcBef>
                <a:spcPts val="0"/>
              </a:spcBef>
            </a:pPr>
            <a:r>
              <a:rPr lang="vi-VN" sz="2400" b="1" dirty="0" smtClean="0"/>
              <a:t>Chữ ký tệp (</a:t>
            </a:r>
            <a:r>
              <a:rPr lang="en-US" sz="2400" b="1" dirty="0" smtClean="0"/>
              <a:t>File </a:t>
            </a:r>
            <a:r>
              <a:rPr lang="vi-VN" sz="2400" b="1" dirty="0" smtClean="0"/>
              <a:t>Signature):</a:t>
            </a:r>
          </a:p>
          <a:p>
            <a:pPr lvl="1" algn="just">
              <a:lnSpc>
                <a:spcPct val="100000"/>
              </a:lnSpc>
              <a:spcBef>
                <a:spcPts val="0"/>
              </a:spcBef>
            </a:pPr>
            <a:r>
              <a:rPr lang="vi-VN" sz="2000" dirty="0" smtClean="0"/>
              <a:t>có thể được sử dụng để xác định loại tệp, thay cho phần mở rộng tệp.</a:t>
            </a:r>
          </a:p>
          <a:p>
            <a:pPr lvl="1" algn="just">
              <a:lnSpc>
                <a:spcPct val="100000"/>
              </a:lnSpc>
              <a:spcBef>
                <a:spcPts val="0"/>
              </a:spcBef>
            </a:pPr>
            <a:r>
              <a:rPr lang="vi-VN" sz="2000" dirty="0" smtClean="0"/>
              <a:t>Chữ ký tệp là trình tự byte duy nhất được viết vào phần đầu tệp. </a:t>
            </a:r>
          </a:p>
          <a:p>
            <a:pPr lvl="1" algn="just">
              <a:lnSpc>
                <a:spcPct val="100000"/>
              </a:lnSpc>
              <a:spcBef>
                <a:spcPts val="0"/>
              </a:spcBef>
            </a:pPr>
            <a:r>
              <a:rPr lang="vi-VN" sz="2000" dirty="0" smtClean="0"/>
              <a:t>Các tệp khác nhau có chữ ký khác nhau có thể được sử dụng để xác định loại tệp. </a:t>
            </a:r>
          </a:p>
          <a:p>
            <a:pPr lvl="1" algn="just">
              <a:lnSpc>
                <a:spcPct val="100000"/>
              </a:lnSpc>
              <a:spcBef>
                <a:spcPts val="0"/>
              </a:spcBef>
            </a:pPr>
            <a:r>
              <a:rPr lang="vi-VN" sz="2000" dirty="0" smtClean="0"/>
              <a:t>VD: Các tệp thực thi Windows, còn gọi là tệp PE (như các tệp kết thúc bằng .exe, .dll, .com, .drv, .sys ...) có chữ ký tệp là MZ hoặc ký tự thập lục phân 4D 5A trong hai byte đầu tiên của tệp. </a:t>
            </a:r>
            <a:r>
              <a:rPr lang="en-US" sz="2000" dirty="0"/>
              <a:t>https://www.filesignatures.net/</a:t>
            </a:r>
          </a:p>
          <a:p>
            <a:pPr marL="502920" lvl="1" indent="0" algn="just">
              <a:lnSpc>
                <a:spcPct val="100000"/>
              </a:lnSpc>
              <a:spcBef>
                <a:spcPts val="0"/>
              </a:spcBef>
              <a:buNone/>
            </a:pPr>
            <a:endParaRPr lang="en-US" sz="2000" dirty="0" smtClean="0"/>
          </a:p>
          <a:p>
            <a:pPr lvl="1" algn="just">
              <a:lnSpc>
                <a:spcPct val="100000"/>
              </a:lnSpc>
              <a:spcBef>
                <a:spcPts val="0"/>
              </a:spcBef>
            </a:pPr>
            <a:endParaRPr lang="vi-VN" sz="2400" dirty="0"/>
          </a:p>
        </p:txBody>
      </p:sp>
      <p:pic>
        <p:nvPicPr>
          <p:cNvPr id="5" name="Picture 4"/>
          <p:cNvPicPr>
            <a:picLocks noChangeAspect="1"/>
          </p:cNvPicPr>
          <p:nvPr/>
        </p:nvPicPr>
        <p:blipFill>
          <a:blip r:embed="rId3"/>
          <a:stretch>
            <a:fillRect/>
          </a:stretch>
        </p:blipFill>
        <p:spPr>
          <a:xfrm>
            <a:off x="1170801" y="4676146"/>
            <a:ext cx="7105650" cy="1037428"/>
          </a:xfrm>
          <a:prstGeom prst="rect">
            <a:avLst/>
          </a:prstGeom>
        </p:spPr>
      </p:pic>
      <p:pic>
        <p:nvPicPr>
          <p:cNvPr id="6" name="Picture 5"/>
          <p:cNvPicPr>
            <a:picLocks noChangeAspect="1"/>
          </p:cNvPicPr>
          <p:nvPr/>
        </p:nvPicPr>
        <p:blipFill>
          <a:blip r:embed="rId4"/>
          <a:stretch>
            <a:fillRect/>
          </a:stretch>
        </p:blipFill>
        <p:spPr>
          <a:xfrm>
            <a:off x="1170800" y="5713574"/>
            <a:ext cx="7105650" cy="1000008"/>
          </a:xfrm>
          <a:prstGeom prst="rect">
            <a:avLst/>
          </a:prstGeom>
        </p:spPr>
      </p:pic>
    </p:spTree>
    <p:extLst>
      <p:ext uri="{BB962C8B-B14F-4D97-AF65-F5344CB8AC3E}">
        <p14:creationId xmlns:p14="http://schemas.microsoft.com/office/powerpoint/2010/main" val="180625388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3.1 </a:t>
            </a:r>
            <a:r>
              <a:rPr lang="en-US" dirty="0" err="1"/>
              <a:t>Xác</a:t>
            </a:r>
            <a:r>
              <a:rPr lang="en-US" dirty="0"/>
              <a:t> </a:t>
            </a:r>
            <a:r>
              <a:rPr lang="en-US" dirty="0" err="1"/>
              <a:t>định</a:t>
            </a:r>
            <a:r>
              <a:rPr lang="en-US" dirty="0"/>
              <a:t> </a:t>
            </a:r>
            <a:r>
              <a:rPr lang="en-US" dirty="0" err="1"/>
              <a:t>loại</a:t>
            </a:r>
            <a:r>
              <a:rPr lang="en-US" dirty="0"/>
              <a:t> </a:t>
            </a:r>
            <a:r>
              <a:rPr lang="en-US" dirty="0" err="1"/>
              <a:t>của</a:t>
            </a:r>
            <a:r>
              <a:rPr lang="en-US" dirty="0"/>
              <a:t> </a:t>
            </a:r>
            <a:r>
              <a:rPr lang="en-US" dirty="0" err="1"/>
              <a:t>tệp</a:t>
            </a:r>
            <a:endParaRPr lang="vi-VN" dirty="0"/>
          </a:p>
        </p:txBody>
      </p:sp>
      <p:sp>
        <p:nvSpPr>
          <p:cNvPr id="3" name="Content Placeholder 2"/>
          <p:cNvSpPr>
            <a:spLocks noGrp="1"/>
          </p:cNvSpPr>
          <p:nvPr>
            <p:ph idx="1"/>
          </p:nvPr>
        </p:nvSpPr>
        <p:spPr>
          <a:xfrm>
            <a:off x="1" y="1722783"/>
            <a:ext cx="8940800" cy="4702079"/>
          </a:xfrm>
        </p:spPr>
        <p:txBody>
          <a:bodyPr/>
          <a:lstStyle/>
          <a:p>
            <a:pPr marL="502920" lvl="1" indent="0" algn="just">
              <a:lnSpc>
                <a:spcPct val="100000"/>
              </a:lnSpc>
              <a:spcBef>
                <a:spcPts val="0"/>
              </a:spcBef>
              <a:buNone/>
            </a:pPr>
            <a:endParaRPr lang="vi-VN" sz="2400" dirty="0"/>
          </a:p>
        </p:txBody>
      </p:sp>
      <p:grpSp>
        <p:nvGrpSpPr>
          <p:cNvPr id="7" name="Group 6">
            <a:extLst>
              <a:ext uri="{FF2B5EF4-FFF2-40B4-BE49-F238E27FC236}">
                <a16:creationId xmlns:a16="http://schemas.microsoft.com/office/drawing/2014/main" id="{63BB9AB0-FA2E-43A4-9795-568ADB15484B}"/>
              </a:ext>
            </a:extLst>
          </p:cNvPr>
          <p:cNvGrpSpPr/>
          <p:nvPr/>
        </p:nvGrpSpPr>
        <p:grpSpPr>
          <a:xfrm>
            <a:off x="1025344" y="1722783"/>
            <a:ext cx="6890113" cy="4987373"/>
            <a:chOff x="175491" y="646331"/>
            <a:chExt cx="8436382" cy="6124859"/>
          </a:xfrm>
        </p:grpSpPr>
        <p:pic>
          <p:nvPicPr>
            <p:cNvPr id="8" name="Picture 7">
              <a:extLst>
                <a:ext uri="{FF2B5EF4-FFF2-40B4-BE49-F238E27FC236}">
                  <a16:creationId xmlns:a16="http://schemas.microsoft.com/office/drawing/2014/main" id="{C963C1F8-FB3E-4331-9084-2389364F746F}"/>
                </a:ext>
              </a:extLst>
            </p:cNvPr>
            <p:cNvPicPr>
              <a:picLocks noChangeAspect="1"/>
            </p:cNvPicPr>
            <p:nvPr/>
          </p:nvPicPr>
          <p:blipFill>
            <a:blip r:embed="rId3"/>
            <a:stretch>
              <a:fillRect/>
            </a:stretch>
          </p:blipFill>
          <p:spPr>
            <a:xfrm>
              <a:off x="175491" y="646331"/>
              <a:ext cx="8436382" cy="6124859"/>
            </a:xfrm>
            <a:prstGeom prst="rect">
              <a:avLst/>
            </a:prstGeom>
          </p:spPr>
        </p:pic>
        <p:sp>
          <p:nvSpPr>
            <p:cNvPr id="9" name="Rectangle 8">
              <a:extLst>
                <a:ext uri="{FF2B5EF4-FFF2-40B4-BE49-F238E27FC236}">
                  <a16:creationId xmlns:a16="http://schemas.microsoft.com/office/drawing/2014/main" id="{24028A68-27CB-4E62-A62B-AE54971DA373}"/>
                </a:ext>
              </a:extLst>
            </p:cNvPr>
            <p:cNvSpPr/>
            <p:nvPr/>
          </p:nvSpPr>
          <p:spPr>
            <a:xfrm>
              <a:off x="175491" y="646331"/>
              <a:ext cx="1225046" cy="3375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80368935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3.1 </a:t>
            </a:r>
            <a:r>
              <a:rPr lang="en-US" dirty="0" err="1"/>
              <a:t>Xác</a:t>
            </a:r>
            <a:r>
              <a:rPr lang="en-US" dirty="0"/>
              <a:t> </a:t>
            </a:r>
            <a:r>
              <a:rPr lang="en-US" dirty="0" err="1"/>
              <a:t>định</a:t>
            </a:r>
            <a:r>
              <a:rPr lang="en-US" dirty="0"/>
              <a:t> </a:t>
            </a:r>
            <a:r>
              <a:rPr lang="en-US" dirty="0" err="1"/>
              <a:t>loại</a:t>
            </a:r>
            <a:r>
              <a:rPr lang="en-US" dirty="0"/>
              <a:t> </a:t>
            </a:r>
            <a:r>
              <a:rPr lang="en-US" dirty="0" err="1"/>
              <a:t>của</a:t>
            </a:r>
            <a:r>
              <a:rPr lang="en-US" dirty="0"/>
              <a:t> </a:t>
            </a:r>
            <a:r>
              <a:rPr lang="en-US" dirty="0" err="1"/>
              <a:t>tệp</a:t>
            </a:r>
            <a:endParaRPr lang="vi-VN" dirty="0"/>
          </a:p>
        </p:txBody>
      </p:sp>
      <p:sp>
        <p:nvSpPr>
          <p:cNvPr id="3" name="Content Placeholder 2"/>
          <p:cNvSpPr>
            <a:spLocks noGrp="1"/>
          </p:cNvSpPr>
          <p:nvPr>
            <p:ph idx="1"/>
          </p:nvPr>
        </p:nvSpPr>
        <p:spPr>
          <a:xfrm>
            <a:off x="425196" y="1739154"/>
            <a:ext cx="8236204" cy="864345"/>
          </a:xfrm>
        </p:spPr>
        <p:txBody>
          <a:bodyPr/>
          <a:lstStyle/>
          <a:p>
            <a:r>
              <a:rPr lang="vi-VN" sz="2000" dirty="0"/>
              <a:t>Dữ liệu chứa các tệp từ </a:t>
            </a:r>
            <a:r>
              <a:rPr lang="vi-VN" sz="2000" dirty="0" smtClean="0"/>
              <a:t>kẻ </a:t>
            </a:r>
            <a:r>
              <a:rPr lang="vi-VN" sz="2000" dirty="0"/>
              <a:t>tấn công </a:t>
            </a:r>
            <a:r>
              <a:rPr lang="vi-VN" sz="2000" dirty="0" smtClean="0"/>
              <a:t>hoặc </a:t>
            </a:r>
            <a:r>
              <a:rPr lang="vi-VN" sz="2000" dirty="0"/>
              <a:t>chứa các tệp khác được nhúng vào trong tệp cha bên ngoài.</a:t>
            </a:r>
          </a:p>
        </p:txBody>
      </p:sp>
      <p:pic>
        <p:nvPicPr>
          <p:cNvPr id="4" name="Picture 3">
            <a:extLst>
              <a:ext uri="{FF2B5EF4-FFF2-40B4-BE49-F238E27FC236}">
                <a16:creationId xmlns:a16="http://schemas.microsoft.com/office/drawing/2014/main" id="{CCB43EBE-FA13-47D7-AF28-6085C1C9E2B0}"/>
              </a:ext>
            </a:extLst>
          </p:cNvPr>
          <p:cNvPicPr>
            <a:picLocks noChangeAspect="1"/>
          </p:cNvPicPr>
          <p:nvPr/>
        </p:nvPicPr>
        <p:blipFill>
          <a:blip r:embed="rId3"/>
          <a:stretch>
            <a:fillRect/>
          </a:stretch>
        </p:blipFill>
        <p:spPr>
          <a:xfrm>
            <a:off x="350911" y="2754127"/>
            <a:ext cx="8384773" cy="3036659"/>
          </a:xfrm>
          <a:prstGeom prst="rect">
            <a:avLst/>
          </a:prstGeom>
        </p:spPr>
      </p:pic>
      <p:sp>
        <p:nvSpPr>
          <p:cNvPr id="5" name="Rectangle 4"/>
          <p:cNvSpPr/>
          <p:nvPr/>
        </p:nvSpPr>
        <p:spPr>
          <a:xfrm>
            <a:off x="425196" y="5790787"/>
            <a:ext cx="8236204" cy="707886"/>
          </a:xfrm>
          <a:prstGeom prst="rect">
            <a:avLst/>
          </a:prstGeom>
        </p:spPr>
        <p:txBody>
          <a:bodyPr wrap="square">
            <a:spAutoFit/>
          </a:bodyPr>
          <a:lstStyle/>
          <a:p>
            <a:r>
              <a:rPr lang="vi-VN" sz="2000" dirty="0">
                <a:solidFill>
                  <a:schemeClr val="tx1">
                    <a:lumMod val="50000"/>
                  </a:schemeClr>
                </a:solidFill>
                <a:latin typeface="+mj-lt"/>
              </a:rPr>
              <a:t>Sử dụng các "magic bytes" </a:t>
            </a:r>
            <a:r>
              <a:rPr lang="vi-VN" sz="2000" dirty="0" smtClean="0">
                <a:solidFill>
                  <a:schemeClr val="tx1">
                    <a:lumMod val="50000"/>
                  </a:schemeClr>
                </a:solidFill>
                <a:latin typeface="+mj-lt"/>
              </a:rPr>
              <a:t>có thể </a:t>
            </a:r>
            <a:r>
              <a:rPr lang="vi-VN" sz="2000" dirty="0">
                <a:solidFill>
                  <a:schemeClr val="tx1">
                    <a:lumMod val="50000"/>
                  </a:schemeClr>
                </a:solidFill>
                <a:latin typeface="+mj-lt"/>
              </a:rPr>
              <a:t>nhanh </a:t>
            </a:r>
            <a:r>
              <a:rPr lang="vi-VN" sz="2000" dirty="0" smtClean="0">
                <a:solidFill>
                  <a:schemeClr val="tx1">
                    <a:lumMod val="50000"/>
                  </a:schemeClr>
                </a:solidFill>
                <a:latin typeface="+mj-lt"/>
              </a:rPr>
              <a:t>chóng xác </a:t>
            </a:r>
            <a:r>
              <a:rPr lang="vi-VN" sz="2000" dirty="0">
                <a:solidFill>
                  <a:schemeClr val="tx1">
                    <a:lumMod val="50000"/>
                  </a:schemeClr>
                </a:solidFill>
                <a:latin typeface="+mj-lt"/>
              </a:rPr>
              <a:t>định sự có mặt của các tệp trong dữ liệu khác </a:t>
            </a:r>
            <a:r>
              <a:rPr lang="vi-VN" sz="2000" dirty="0" smtClean="0">
                <a:solidFill>
                  <a:schemeClr val="tx1">
                    <a:lumMod val="50000"/>
                  </a:schemeClr>
                </a:solidFill>
                <a:latin typeface="+mj-lt"/>
              </a:rPr>
              <a:t>như </a:t>
            </a:r>
            <a:r>
              <a:rPr lang="vi-VN" sz="2000" dirty="0">
                <a:solidFill>
                  <a:schemeClr val="tx1">
                    <a:lumMod val="50000"/>
                  </a:schemeClr>
                </a:solidFill>
                <a:latin typeface="+mj-lt"/>
              </a:rPr>
              <a:t>là dữ liệu </a:t>
            </a:r>
            <a:r>
              <a:rPr lang="vi-VN" sz="2000" dirty="0" smtClean="0">
                <a:solidFill>
                  <a:schemeClr val="tx1">
                    <a:lumMod val="50000"/>
                  </a:schemeClr>
                </a:solidFill>
                <a:latin typeface="+mj-lt"/>
              </a:rPr>
              <a:t>trong gói </a:t>
            </a:r>
            <a:r>
              <a:rPr lang="vi-VN" sz="2000" dirty="0">
                <a:solidFill>
                  <a:schemeClr val="tx1">
                    <a:lumMod val="50000"/>
                  </a:schemeClr>
                </a:solidFill>
                <a:latin typeface="+mj-lt"/>
              </a:rPr>
              <a:t>tin</a:t>
            </a:r>
          </a:p>
        </p:txBody>
      </p:sp>
    </p:spTree>
    <p:extLst>
      <p:ext uri="{BB962C8B-B14F-4D97-AF65-F5344CB8AC3E}">
        <p14:creationId xmlns:p14="http://schemas.microsoft.com/office/powerpoint/2010/main" val="68104451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3.1 </a:t>
            </a:r>
            <a:r>
              <a:rPr lang="en-US" dirty="0" err="1"/>
              <a:t>Xác</a:t>
            </a:r>
            <a:r>
              <a:rPr lang="en-US" dirty="0"/>
              <a:t> </a:t>
            </a:r>
            <a:r>
              <a:rPr lang="en-US" dirty="0" err="1"/>
              <a:t>định</a:t>
            </a:r>
            <a:r>
              <a:rPr lang="en-US" dirty="0"/>
              <a:t> </a:t>
            </a:r>
            <a:r>
              <a:rPr lang="en-US" dirty="0" err="1"/>
              <a:t>loại</a:t>
            </a:r>
            <a:r>
              <a:rPr lang="en-US" dirty="0"/>
              <a:t> </a:t>
            </a:r>
            <a:r>
              <a:rPr lang="en-US" dirty="0" err="1"/>
              <a:t>của</a:t>
            </a:r>
            <a:r>
              <a:rPr lang="en-US" dirty="0"/>
              <a:t> </a:t>
            </a:r>
            <a:r>
              <a:rPr lang="en-US" dirty="0" err="1"/>
              <a:t>tệp</a:t>
            </a:r>
            <a:endParaRPr lang="vi-VN" dirty="0"/>
          </a:p>
        </p:txBody>
      </p:sp>
      <p:sp>
        <p:nvSpPr>
          <p:cNvPr id="3" name="Content Placeholder 2"/>
          <p:cNvSpPr>
            <a:spLocks noGrp="1"/>
          </p:cNvSpPr>
          <p:nvPr>
            <p:ph idx="1"/>
          </p:nvPr>
        </p:nvSpPr>
        <p:spPr>
          <a:xfrm>
            <a:off x="425196" y="1739154"/>
            <a:ext cx="8210804" cy="4414512"/>
          </a:xfrm>
        </p:spPr>
        <p:txBody>
          <a:bodyPr/>
          <a:lstStyle/>
          <a:p>
            <a:r>
              <a:rPr lang="en-US" dirty="0" err="1" smtClean="0"/>
              <a:t>Các</a:t>
            </a:r>
            <a:r>
              <a:rPr lang="en-US" dirty="0" smtClean="0"/>
              <a:t> </a:t>
            </a:r>
            <a:r>
              <a:rPr lang="en-US" dirty="0" err="1" smtClean="0"/>
              <a:t>công</a:t>
            </a:r>
            <a:r>
              <a:rPr lang="en-US" dirty="0" smtClean="0"/>
              <a:t> </a:t>
            </a:r>
            <a:r>
              <a:rPr lang="en-US" dirty="0" err="1" smtClean="0"/>
              <a:t>cụ</a:t>
            </a:r>
            <a:r>
              <a:rPr lang="en-US" dirty="0" smtClean="0"/>
              <a:t> </a:t>
            </a:r>
            <a:r>
              <a:rPr lang="en-US" dirty="0" err="1" smtClean="0"/>
              <a:t>sử</a:t>
            </a:r>
            <a:r>
              <a:rPr lang="en-US" dirty="0" smtClean="0"/>
              <a:t> </a:t>
            </a:r>
            <a:r>
              <a:rPr lang="en-US" dirty="0" err="1" smtClean="0"/>
              <a:t>dụng</a:t>
            </a:r>
            <a:r>
              <a:rPr lang="en-US" dirty="0" smtClean="0"/>
              <a:t> </a:t>
            </a:r>
            <a:r>
              <a:rPr lang="en-US" dirty="0" err="1" smtClean="0"/>
              <a:t>để</a:t>
            </a:r>
            <a:r>
              <a:rPr lang="en-US" dirty="0" smtClean="0"/>
              <a:t> </a:t>
            </a:r>
            <a:r>
              <a:rPr lang="en-US" dirty="0" err="1" smtClean="0"/>
              <a:t>xác</a:t>
            </a:r>
            <a:r>
              <a:rPr lang="en-US" dirty="0" smtClean="0"/>
              <a:t> </a:t>
            </a:r>
            <a:r>
              <a:rPr lang="en-US" dirty="0" err="1" smtClean="0"/>
              <a:t>định</a:t>
            </a:r>
            <a:r>
              <a:rPr lang="en-US" dirty="0" smtClean="0"/>
              <a:t> </a:t>
            </a:r>
            <a:r>
              <a:rPr lang="en-US" dirty="0" err="1" smtClean="0"/>
              <a:t>loại</a:t>
            </a:r>
            <a:r>
              <a:rPr lang="en-US" dirty="0" smtClean="0"/>
              <a:t> </a:t>
            </a:r>
            <a:r>
              <a:rPr lang="en-US" dirty="0" err="1" smtClean="0"/>
              <a:t>của</a:t>
            </a:r>
            <a:r>
              <a:rPr lang="en-US" dirty="0" smtClean="0"/>
              <a:t> </a:t>
            </a:r>
            <a:r>
              <a:rPr lang="en-US" dirty="0" err="1" smtClean="0"/>
              <a:t>tệp</a:t>
            </a:r>
            <a:r>
              <a:rPr lang="en-US" dirty="0" smtClean="0"/>
              <a:t>:</a:t>
            </a:r>
          </a:p>
          <a:p>
            <a:pPr lvl="1" algn="just"/>
            <a:r>
              <a:rPr lang="vi-VN" sz="2400" dirty="0" smtClean="0"/>
              <a:t>Sử dụng </a:t>
            </a:r>
            <a:r>
              <a:rPr lang="vi-VN" sz="2400" dirty="0"/>
              <a:t>p</a:t>
            </a:r>
            <a:r>
              <a:rPr lang="vi-VN" sz="2400" dirty="0" smtClean="0"/>
              <a:t>hương </a:t>
            </a:r>
            <a:r>
              <a:rPr lang="vi-VN" sz="2400" dirty="0"/>
              <a:t>pháp thủ công để xác định loại tệp là tìm kiếm chữ ký </a:t>
            </a:r>
            <a:r>
              <a:rPr lang="vi-VN" sz="2400" dirty="0" smtClean="0"/>
              <a:t>tệp </a:t>
            </a:r>
            <a:r>
              <a:rPr lang="vi-VN" sz="2400" dirty="0"/>
              <a:t>bằng cách mở nó trong một trình chỉnh sửa hex </a:t>
            </a:r>
            <a:r>
              <a:rPr lang="vi-VN" sz="2400" dirty="0" smtClean="0"/>
              <a:t>(vd: HxD </a:t>
            </a:r>
            <a:r>
              <a:rPr lang="vi-VN" sz="2400" dirty="0"/>
              <a:t>hex </a:t>
            </a:r>
            <a:r>
              <a:rPr lang="vi-VN" sz="2400" dirty="0" smtClean="0"/>
              <a:t>editor)</a:t>
            </a:r>
            <a:endParaRPr lang="vi-VN" sz="2400" dirty="0"/>
          </a:p>
        </p:txBody>
      </p:sp>
      <p:pic>
        <p:nvPicPr>
          <p:cNvPr id="4" name="Picture 3"/>
          <p:cNvPicPr>
            <a:picLocks noChangeAspect="1"/>
          </p:cNvPicPr>
          <p:nvPr/>
        </p:nvPicPr>
        <p:blipFill>
          <a:blip r:embed="rId3"/>
          <a:stretch>
            <a:fillRect/>
          </a:stretch>
        </p:blipFill>
        <p:spPr>
          <a:xfrm>
            <a:off x="425196" y="3983163"/>
            <a:ext cx="8417686" cy="2321132"/>
          </a:xfrm>
          <a:prstGeom prst="rect">
            <a:avLst/>
          </a:prstGeom>
        </p:spPr>
      </p:pic>
    </p:spTree>
    <p:extLst>
      <p:ext uri="{BB962C8B-B14F-4D97-AF65-F5344CB8AC3E}">
        <p14:creationId xmlns:p14="http://schemas.microsoft.com/office/powerpoint/2010/main" val="35069643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529" y="947287"/>
            <a:ext cx="7542186" cy="590931"/>
          </a:xfrm>
        </p:spPr>
        <p:txBody>
          <a:bodyPr/>
          <a:lstStyle/>
          <a:p>
            <a:r>
              <a:rPr lang="en-US" dirty="0"/>
              <a:t>3.1 </a:t>
            </a:r>
            <a:r>
              <a:rPr lang="en-US" dirty="0" err="1"/>
              <a:t>Xác</a:t>
            </a:r>
            <a:r>
              <a:rPr lang="en-US" dirty="0"/>
              <a:t> </a:t>
            </a:r>
            <a:r>
              <a:rPr lang="en-US" dirty="0" err="1"/>
              <a:t>định</a:t>
            </a:r>
            <a:r>
              <a:rPr lang="en-US" dirty="0"/>
              <a:t> </a:t>
            </a:r>
            <a:r>
              <a:rPr lang="en-US" dirty="0" err="1"/>
              <a:t>loại</a:t>
            </a:r>
            <a:r>
              <a:rPr lang="en-US" dirty="0"/>
              <a:t> </a:t>
            </a:r>
            <a:r>
              <a:rPr lang="en-US" dirty="0" err="1"/>
              <a:t>của</a:t>
            </a:r>
            <a:r>
              <a:rPr lang="en-US" dirty="0"/>
              <a:t> </a:t>
            </a:r>
            <a:r>
              <a:rPr lang="en-US" dirty="0" err="1"/>
              <a:t>tệp</a:t>
            </a:r>
            <a:endParaRPr lang="vi-VN" dirty="0"/>
          </a:p>
        </p:txBody>
      </p:sp>
      <p:sp>
        <p:nvSpPr>
          <p:cNvPr id="3" name="Content Placeholder 2"/>
          <p:cNvSpPr>
            <a:spLocks noGrp="1"/>
          </p:cNvSpPr>
          <p:nvPr>
            <p:ph idx="1"/>
          </p:nvPr>
        </p:nvSpPr>
        <p:spPr>
          <a:xfrm>
            <a:off x="204537" y="1538218"/>
            <a:ext cx="8541004" cy="4699746"/>
          </a:xfrm>
        </p:spPr>
        <p:txBody>
          <a:bodyPr/>
          <a:lstStyle/>
          <a:p>
            <a:pPr marL="800100" lvl="2" indent="-342900">
              <a:spcBef>
                <a:spcPts val="0"/>
              </a:spcBef>
              <a:buFontTx/>
              <a:buChar char="-"/>
            </a:pPr>
            <a:r>
              <a:rPr lang="vi-VN" sz="2400" dirty="0" smtClean="0"/>
              <a:t>Sử dụng phương pháp xác định bằng công cụ. </a:t>
            </a:r>
          </a:p>
          <a:p>
            <a:pPr marL="1257300" lvl="3" indent="-342900">
              <a:spcBef>
                <a:spcPts val="0"/>
              </a:spcBef>
              <a:buFont typeface="Wingdings" panose="05000000000000000000" pitchFamily="2" charset="2"/>
              <a:buChar char="§"/>
            </a:pPr>
            <a:r>
              <a:rPr lang="vi-VN" sz="2400" dirty="0" smtClean="0"/>
              <a:t>Trên hệ</a:t>
            </a:r>
            <a:r>
              <a:rPr lang="en-US" sz="2400" dirty="0" smtClean="0"/>
              <a:t> </a:t>
            </a:r>
            <a:r>
              <a:rPr lang="en-US" sz="2400" dirty="0" err="1" smtClean="0"/>
              <a:t>điều</a:t>
            </a:r>
            <a:r>
              <a:rPr lang="en-US" sz="2400" dirty="0" smtClean="0"/>
              <a:t> </a:t>
            </a:r>
            <a:r>
              <a:rPr lang="en-US" sz="2400" dirty="0" err="1" smtClean="0"/>
              <a:t>hành</a:t>
            </a:r>
            <a:r>
              <a:rPr lang="en-US" sz="2400" dirty="0" smtClean="0"/>
              <a:t> Linux </a:t>
            </a:r>
            <a:r>
              <a:rPr lang="en-US" sz="2400" dirty="0" err="1" smtClean="0"/>
              <a:t>có</a:t>
            </a:r>
            <a:r>
              <a:rPr lang="en-US" sz="2400" dirty="0" smtClean="0"/>
              <a:t> </a:t>
            </a:r>
            <a:r>
              <a:rPr lang="en-US" sz="2400" dirty="0" err="1" smtClean="0"/>
              <a:t>thể</a:t>
            </a:r>
            <a:r>
              <a:rPr lang="en-US" sz="2400" dirty="0" smtClean="0"/>
              <a:t> </a:t>
            </a:r>
            <a:r>
              <a:rPr lang="en-US" sz="2400" dirty="0" err="1" smtClean="0"/>
              <a:t>sử</a:t>
            </a:r>
            <a:r>
              <a:rPr lang="en-US" sz="2400" dirty="0" smtClean="0"/>
              <a:t> </a:t>
            </a:r>
            <a:r>
              <a:rPr lang="en-US" sz="2400" dirty="0" err="1" smtClean="0"/>
              <a:t>dụng</a:t>
            </a:r>
            <a:r>
              <a:rPr lang="en-US" sz="2400" dirty="0" smtClean="0"/>
              <a:t> </a:t>
            </a:r>
            <a:r>
              <a:rPr lang="en-US" sz="2400" dirty="0" err="1" smtClean="0"/>
              <a:t>công</a:t>
            </a:r>
            <a:r>
              <a:rPr lang="en-US" sz="2400" dirty="0" smtClean="0"/>
              <a:t> </a:t>
            </a:r>
            <a:r>
              <a:rPr lang="en-US" sz="2400" dirty="0" err="1" smtClean="0"/>
              <a:t>cụ</a:t>
            </a:r>
            <a:r>
              <a:rPr lang="en-US" sz="2400" dirty="0" smtClean="0"/>
              <a:t> </a:t>
            </a:r>
            <a:r>
              <a:rPr lang="en-US" sz="2400" i="1" dirty="0" smtClean="0"/>
              <a:t>file utility</a:t>
            </a:r>
            <a:r>
              <a:rPr lang="en-US" sz="2400" dirty="0" smtClean="0"/>
              <a:t>.</a:t>
            </a:r>
          </a:p>
          <a:p>
            <a:pPr marL="1257300" lvl="3" indent="-342900">
              <a:spcBef>
                <a:spcPts val="0"/>
              </a:spcBef>
              <a:buFont typeface="Wingdings" panose="05000000000000000000" pitchFamily="2" charset="2"/>
              <a:buChar char="§"/>
            </a:pPr>
            <a:endParaRPr lang="en-US" sz="2400" dirty="0"/>
          </a:p>
          <a:p>
            <a:pPr marL="1257300" lvl="3" indent="-342900">
              <a:spcBef>
                <a:spcPts val="0"/>
              </a:spcBef>
              <a:buFont typeface="Wingdings" panose="05000000000000000000" pitchFamily="2" charset="2"/>
              <a:buChar char="§"/>
            </a:pPr>
            <a:endParaRPr lang="en-US" sz="2400" dirty="0" smtClean="0"/>
          </a:p>
          <a:p>
            <a:pPr marL="1257300" lvl="3" indent="-342900">
              <a:spcBef>
                <a:spcPts val="0"/>
              </a:spcBef>
              <a:buFont typeface="Wingdings" panose="05000000000000000000" pitchFamily="2" charset="2"/>
              <a:buChar char="§"/>
            </a:pPr>
            <a:r>
              <a:rPr lang="vi-VN" sz="2400" dirty="0" smtClean="0"/>
              <a:t>Trên </a:t>
            </a:r>
            <a:r>
              <a:rPr lang="vi-VN" sz="2400" dirty="0"/>
              <a:t>hệ</a:t>
            </a:r>
            <a:r>
              <a:rPr lang="en-US" sz="2400" dirty="0"/>
              <a:t> </a:t>
            </a:r>
            <a:r>
              <a:rPr lang="en-US" sz="2400" dirty="0" err="1"/>
              <a:t>điều</a:t>
            </a:r>
            <a:r>
              <a:rPr lang="en-US" sz="2400" dirty="0"/>
              <a:t> </a:t>
            </a:r>
            <a:r>
              <a:rPr lang="en-US" sz="2400" dirty="0" err="1"/>
              <a:t>hành</a:t>
            </a:r>
            <a:r>
              <a:rPr lang="en-US" sz="2400" dirty="0"/>
              <a:t> </a:t>
            </a:r>
            <a:r>
              <a:rPr lang="en-US" sz="2400" dirty="0" smtClean="0"/>
              <a:t>Windows </a:t>
            </a:r>
            <a:r>
              <a:rPr lang="en-US" sz="2400" dirty="0" err="1"/>
              <a:t>có</a:t>
            </a:r>
            <a:r>
              <a:rPr lang="en-US" sz="2400" dirty="0"/>
              <a:t> </a:t>
            </a:r>
            <a:r>
              <a:rPr lang="en-US" sz="2400" dirty="0" err="1"/>
              <a:t>thể</a:t>
            </a:r>
            <a:r>
              <a:rPr lang="en-US" sz="2400" dirty="0"/>
              <a:t> </a:t>
            </a:r>
            <a:r>
              <a:rPr lang="en-US" sz="2400" dirty="0" err="1"/>
              <a:t>sử</a:t>
            </a:r>
            <a:r>
              <a:rPr lang="en-US" sz="2400" dirty="0"/>
              <a:t> </a:t>
            </a:r>
            <a:r>
              <a:rPr lang="en-US" sz="2400" dirty="0" err="1"/>
              <a:t>dụng</a:t>
            </a:r>
            <a:r>
              <a:rPr lang="en-US" sz="2400" dirty="0"/>
              <a:t> </a:t>
            </a:r>
            <a:r>
              <a:rPr lang="en-US" sz="2400" dirty="0" err="1"/>
              <a:t>công</a:t>
            </a:r>
            <a:r>
              <a:rPr lang="en-US" sz="2400" dirty="0"/>
              <a:t> </a:t>
            </a:r>
            <a:r>
              <a:rPr lang="en-US" sz="2400" dirty="0" err="1"/>
              <a:t>cụ</a:t>
            </a:r>
            <a:r>
              <a:rPr lang="en-US" sz="2400" dirty="0"/>
              <a:t> </a:t>
            </a:r>
            <a:r>
              <a:rPr lang="en-US" sz="2400" i="1" dirty="0" smtClean="0"/>
              <a:t>CFF Explorer</a:t>
            </a:r>
            <a:r>
              <a:rPr lang="en-US" sz="2400" dirty="0" smtClean="0"/>
              <a:t>, </a:t>
            </a:r>
            <a:r>
              <a:rPr lang="en-US" sz="2400" dirty="0" err="1" smtClean="0"/>
              <a:t>là</a:t>
            </a:r>
            <a:r>
              <a:rPr lang="en-US" sz="2400" dirty="0" smtClean="0"/>
              <a:t> 1 </a:t>
            </a:r>
            <a:r>
              <a:rPr lang="en-US" sz="2400" dirty="0" err="1" smtClean="0"/>
              <a:t>phần</a:t>
            </a:r>
            <a:r>
              <a:rPr lang="en-US" sz="2400" dirty="0" smtClean="0"/>
              <a:t> </a:t>
            </a:r>
            <a:r>
              <a:rPr lang="en-US" sz="2400" dirty="0" err="1" smtClean="0"/>
              <a:t>của</a:t>
            </a:r>
            <a:r>
              <a:rPr lang="en-US" sz="2400" dirty="0" smtClean="0"/>
              <a:t> </a:t>
            </a:r>
            <a:r>
              <a:rPr lang="en-US" sz="2400" dirty="0" err="1" smtClean="0"/>
              <a:t>công</a:t>
            </a:r>
            <a:r>
              <a:rPr lang="en-US" sz="2400" dirty="0" smtClean="0"/>
              <a:t> </a:t>
            </a:r>
            <a:r>
              <a:rPr lang="en-US" sz="2400" dirty="0" err="1" smtClean="0"/>
              <a:t>cụ</a:t>
            </a:r>
            <a:r>
              <a:rPr lang="en-US" sz="2400" dirty="0" smtClean="0"/>
              <a:t> </a:t>
            </a:r>
            <a:r>
              <a:rPr lang="en-US" sz="2400" i="1" dirty="0" smtClean="0"/>
              <a:t>Explorer Suite</a:t>
            </a:r>
          </a:p>
          <a:p>
            <a:pPr marL="1257300" lvl="3" indent="-342900">
              <a:spcBef>
                <a:spcPts val="0"/>
              </a:spcBef>
              <a:buFont typeface="Wingdings" panose="05000000000000000000" pitchFamily="2" charset="2"/>
              <a:buChar char="§"/>
            </a:pPr>
            <a:endParaRPr lang="vi-VN" sz="2400" i="1" dirty="0"/>
          </a:p>
          <a:p>
            <a:pPr marL="1257300" lvl="3" indent="-342900">
              <a:spcBef>
                <a:spcPts val="0"/>
              </a:spcBef>
              <a:buFont typeface="Wingdings" panose="05000000000000000000" pitchFamily="2" charset="2"/>
              <a:buChar char="§"/>
            </a:pPr>
            <a:endParaRPr lang="vi-VN" dirty="0"/>
          </a:p>
        </p:txBody>
      </p:sp>
      <p:pic>
        <p:nvPicPr>
          <p:cNvPr id="5" name="Picture 4"/>
          <p:cNvPicPr>
            <a:picLocks noChangeAspect="1"/>
          </p:cNvPicPr>
          <p:nvPr/>
        </p:nvPicPr>
        <p:blipFill>
          <a:blip r:embed="rId2"/>
          <a:stretch>
            <a:fillRect/>
          </a:stretch>
        </p:blipFill>
        <p:spPr>
          <a:xfrm>
            <a:off x="2613967" y="2750292"/>
            <a:ext cx="5933133" cy="990302"/>
          </a:xfrm>
          <a:prstGeom prst="rect">
            <a:avLst/>
          </a:prstGeom>
        </p:spPr>
      </p:pic>
      <p:pic>
        <p:nvPicPr>
          <p:cNvPr id="10" name="Picture 9"/>
          <p:cNvPicPr>
            <a:picLocks noChangeAspect="1"/>
          </p:cNvPicPr>
          <p:nvPr/>
        </p:nvPicPr>
        <p:blipFill>
          <a:blip r:embed="rId3"/>
          <a:stretch>
            <a:fillRect/>
          </a:stretch>
        </p:blipFill>
        <p:spPr>
          <a:xfrm>
            <a:off x="1224301" y="4952668"/>
            <a:ext cx="6636457" cy="1727532"/>
          </a:xfrm>
          <a:prstGeom prst="rect">
            <a:avLst/>
          </a:prstGeom>
        </p:spPr>
      </p:pic>
    </p:spTree>
    <p:extLst>
      <p:ext uri="{BB962C8B-B14F-4D97-AF65-F5344CB8AC3E}">
        <p14:creationId xmlns:p14="http://schemas.microsoft.com/office/powerpoint/2010/main" val="69554963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3.1 </a:t>
            </a:r>
            <a:r>
              <a:rPr lang="en-US" dirty="0" err="1"/>
              <a:t>Xác</a:t>
            </a:r>
            <a:r>
              <a:rPr lang="en-US" dirty="0"/>
              <a:t> </a:t>
            </a:r>
            <a:r>
              <a:rPr lang="en-US" dirty="0" err="1"/>
              <a:t>định</a:t>
            </a:r>
            <a:r>
              <a:rPr lang="en-US" dirty="0"/>
              <a:t> </a:t>
            </a:r>
            <a:r>
              <a:rPr lang="en-US" dirty="0" err="1"/>
              <a:t>loại</a:t>
            </a:r>
            <a:r>
              <a:rPr lang="en-US" dirty="0"/>
              <a:t> </a:t>
            </a:r>
            <a:r>
              <a:rPr lang="en-US" dirty="0" err="1"/>
              <a:t>của</a:t>
            </a:r>
            <a:r>
              <a:rPr lang="en-US" dirty="0"/>
              <a:t> </a:t>
            </a:r>
            <a:r>
              <a:rPr lang="en-US" dirty="0" err="1"/>
              <a:t>tệp</a:t>
            </a:r>
            <a:endParaRPr lang="vi-VN" dirty="0"/>
          </a:p>
        </p:txBody>
      </p:sp>
      <p:sp>
        <p:nvSpPr>
          <p:cNvPr id="3" name="Content Placeholder 2"/>
          <p:cNvSpPr>
            <a:spLocks noGrp="1"/>
          </p:cNvSpPr>
          <p:nvPr>
            <p:ph idx="1"/>
          </p:nvPr>
        </p:nvSpPr>
        <p:spPr>
          <a:xfrm>
            <a:off x="145796" y="1700308"/>
            <a:ext cx="8502904" cy="4414512"/>
          </a:xfrm>
        </p:spPr>
        <p:txBody>
          <a:bodyPr/>
          <a:lstStyle/>
          <a:p>
            <a:pPr marL="685800" lvl="3" indent="-228600">
              <a:buFont typeface="Arial" panose="020B0604020202020204" pitchFamily="34" charset="0"/>
              <a:buChar char="•"/>
            </a:pPr>
            <a:r>
              <a:rPr lang="vi-VN" sz="2400" dirty="0"/>
              <a:t>Sử dụng phương pháp xác định bằng </a:t>
            </a:r>
            <a:r>
              <a:rPr lang="vi-VN" sz="2400" dirty="0" smtClean="0"/>
              <a:t>ngôn ngữ Python. Sử dụng thư viện </a:t>
            </a:r>
            <a:r>
              <a:rPr lang="vi-VN" sz="2400" i="1" dirty="0" smtClean="0"/>
              <a:t>python-magic</a:t>
            </a:r>
            <a:endParaRPr lang="vi-VN" i="1" dirty="0"/>
          </a:p>
        </p:txBody>
      </p:sp>
      <p:pic>
        <p:nvPicPr>
          <p:cNvPr id="5" name="Picture 4"/>
          <p:cNvPicPr>
            <a:picLocks noChangeAspect="1"/>
          </p:cNvPicPr>
          <p:nvPr/>
        </p:nvPicPr>
        <p:blipFill>
          <a:blip r:embed="rId2"/>
          <a:stretch>
            <a:fillRect/>
          </a:stretch>
        </p:blipFill>
        <p:spPr>
          <a:xfrm>
            <a:off x="936486" y="2892382"/>
            <a:ext cx="7618954" cy="2378118"/>
          </a:xfrm>
          <a:prstGeom prst="rect">
            <a:avLst/>
          </a:prstGeom>
        </p:spPr>
      </p:pic>
    </p:spTree>
    <p:extLst>
      <p:ext uri="{BB962C8B-B14F-4D97-AF65-F5344CB8AC3E}">
        <p14:creationId xmlns:p14="http://schemas.microsoft.com/office/powerpoint/2010/main" val="282294787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3.2 </a:t>
            </a:r>
            <a:r>
              <a:rPr lang="en-US" dirty="0" err="1"/>
              <a:t>Phân</a:t>
            </a:r>
            <a:r>
              <a:rPr lang="en-US" dirty="0"/>
              <a:t> </a:t>
            </a:r>
            <a:r>
              <a:rPr lang="en-US" dirty="0" err="1"/>
              <a:t>tích</a:t>
            </a:r>
            <a:r>
              <a:rPr lang="en-US" dirty="0"/>
              <a:t> </a:t>
            </a:r>
            <a:r>
              <a:rPr lang="en-US" dirty="0" err="1"/>
              <a:t>mã</a:t>
            </a:r>
            <a:r>
              <a:rPr lang="en-US" dirty="0"/>
              <a:t> Hash</a:t>
            </a:r>
            <a:endParaRPr lang="vi-VN" dirty="0"/>
          </a:p>
        </p:txBody>
      </p:sp>
      <p:sp>
        <p:nvSpPr>
          <p:cNvPr id="3" name="Content Placeholder 2"/>
          <p:cNvSpPr>
            <a:spLocks noGrp="1"/>
          </p:cNvSpPr>
          <p:nvPr>
            <p:ph idx="1"/>
          </p:nvPr>
        </p:nvSpPr>
        <p:spPr>
          <a:xfrm>
            <a:off x="215900" y="1588525"/>
            <a:ext cx="8737600" cy="4565141"/>
          </a:xfrm>
        </p:spPr>
        <p:txBody>
          <a:bodyPr/>
          <a:lstStyle/>
          <a:p>
            <a:r>
              <a:rPr lang="vi-VN" sz="2400" dirty="0" smtClean="0"/>
              <a:t>Quá </a:t>
            </a:r>
            <a:r>
              <a:rPr lang="vi-VN" sz="2400" dirty="0"/>
              <a:t>trình tạo các giá trị băm </a:t>
            </a:r>
            <a:r>
              <a:rPr lang="vi-VN" sz="2400" dirty="0" smtClean="0"/>
              <a:t>cho </a:t>
            </a:r>
            <a:r>
              <a:rPr lang="vi-VN" sz="2400" dirty="0"/>
              <a:t>các tệp </a:t>
            </a:r>
            <a:r>
              <a:rPr lang="vi-VN" sz="2400" dirty="0" smtClean="0"/>
              <a:t>nghi ngờ </a:t>
            </a:r>
            <a:r>
              <a:rPr lang="vi-VN" sz="2400" dirty="0"/>
              <a:t>dựa trên nội dung của </a:t>
            </a:r>
            <a:r>
              <a:rPr lang="vi-VN" sz="2400" dirty="0" smtClean="0"/>
              <a:t>chúng, cũng giống như tạo vân </a:t>
            </a:r>
            <a:r>
              <a:rPr lang="vi-VN" sz="2400" dirty="0"/>
              <a:t>tay (Fingerprinting) </a:t>
            </a:r>
            <a:r>
              <a:rPr lang="vi-VN" sz="2400" dirty="0" smtClean="0"/>
              <a:t>cho mã độc. </a:t>
            </a:r>
            <a:r>
              <a:rPr lang="vi-VN" sz="2400" dirty="0"/>
              <a:t>Các thuật toán băm </a:t>
            </a:r>
            <a:r>
              <a:rPr lang="vi-VN" sz="2400" dirty="0" smtClean="0"/>
              <a:t>thường được sử dụng như </a:t>
            </a:r>
            <a:r>
              <a:rPr lang="vi-VN" sz="2400" dirty="0"/>
              <a:t>MD5, SHA1 hoặc </a:t>
            </a:r>
            <a:r>
              <a:rPr lang="vi-VN" sz="2400" dirty="0" smtClean="0"/>
              <a:t>SHA256. Sử </a:t>
            </a:r>
            <a:r>
              <a:rPr lang="vi-VN" sz="2400" dirty="0"/>
              <a:t>dụng các giá trị băm </a:t>
            </a:r>
            <a:r>
              <a:rPr lang="vi-VN" sz="2400" dirty="0" smtClean="0"/>
              <a:t>cho phân tích mã độc mang lại các lợi thế sau:</a:t>
            </a:r>
          </a:p>
          <a:p>
            <a:pPr lvl="1"/>
            <a:r>
              <a:rPr lang="vi-VN" sz="2400" dirty="0" smtClean="0"/>
              <a:t>Định danh duy nhất cho mã độc trong quá trình phân tích. </a:t>
            </a:r>
          </a:p>
          <a:p>
            <a:pPr lvl="2">
              <a:buFont typeface="Wingdings" panose="05000000000000000000" pitchFamily="2" charset="2"/>
              <a:buChar char="§"/>
            </a:pPr>
            <a:r>
              <a:rPr lang="vi-VN" sz="1800" dirty="0" smtClean="0"/>
              <a:t>Xác </a:t>
            </a:r>
            <a:r>
              <a:rPr lang="vi-VN" sz="1800" dirty="0"/>
              <a:t>định một mẫu malware dựa trên tên tệp là không hiệu quả vì cùng một mẫu malware có thể sử dụng các tên tệp khác nhau, nhưng giá trị băm mã học được tính dựa trên nội dung tệp sẽ giữ nguyên</a:t>
            </a:r>
            <a:r>
              <a:rPr lang="vi-VN" sz="1800" dirty="0" smtClean="0"/>
              <a:t>.</a:t>
            </a:r>
            <a:endParaRPr lang="vi-VN" sz="1800" dirty="0"/>
          </a:p>
        </p:txBody>
      </p:sp>
    </p:spTree>
    <p:extLst>
      <p:ext uri="{BB962C8B-B14F-4D97-AF65-F5344CB8AC3E}">
        <p14:creationId xmlns:p14="http://schemas.microsoft.com/office/powerpoint/2010/main" val="170789972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3.2 </a:t>
            </a:r>
            <a:r>
              <a:rPr lang="en-US" dirty="0" err="1"/>
              <a:t>Phân</a:t>
            </a:r>
            <a:r>
              <a:rPr lang="en-US" dirty="0"/>
              <a:t> </a:t>
            </a:r>
            <a:r>
              <a:rPr lang="en-US" dirty="0" err="1"/>
              <a:t>tích</a:t>
            </a:r>
            <a:r>
              <a:rPr lang="en-US" dirty="0"/>
              <a:t> </a:t>
            </a:r>
            <a:r>
              <a:rPr lang="en-US" dirty="0" err="1"/>
              <a:t>mã</a:t>
            </a:r>
            <a:r>
              <a:rPr lang="en-US" dirty="0"/>
              <a:t> Hash</a:t>
            </a:r>
            <a:endParaRPr lang="vi-VN" dirty="0"/>
          </a:p>
        </p:txBody>
      </p:sp>
      <p:sp>
        <p:nvSpPr>
          <p:cNvPr id="3" name="Content Placeholder 2"/>
          <p:cNvSpPr>
            <a:spLocks noGrp="1"/>
          </p:cNvSpPr>
          <p:nvPr>
            <p:ph idx="1"/>
          </p:nvPr>
        </p:nvSpPr>
        <p:spPr>
          <a:xfrm>
            <a:off x="241300" y="1588525"/>
            <a:ext cx="8712200" cy="5040875"/>
          </a:xfrm>
        </p:spPr>
        <p:txBody>
          <a:bodyPr/>
          <a:lstStyle/>
          <a:p>
            <a:pPr lvl="1"/>
            <a:r>
              <a:rPr lang="vi-VN" sz="2400" dirty="0"/>
              <a:t>Quyết định liệu phân tích cần được thực hiện trên một mẫu duy nhất hay nhiều mẫu. </a:t>
            </a:r>
            <a:endParaRPr lang="vi-VN" sz="2400" dirty="0" smtClean="0"/>
          </a:p>
          <a:p>
            <a:pPr lvl="2">
              <a:buFont typeface="Wingdings" panose="05000000000000000000" pitchFamily="2" charset="2"/>
              <a:buChar char="§"/>
            </a:pPr>
            <a:r>
              <a:rPr lang="vi-VN" sz="1800" dirty="0" smtClean="0"/>
              <a:t>Trong </a:t>
            </a:r>
            <a:r>
              <a:rPr lang="vi-VN" sz="1800" dirty="0"/>
              <a:t>quá trình phân tích động, khi malware được thực thi, nó có thể sao chép chính nó đến một vị trí khác hoặc tạo ra một mẫu malware khác. Có giá trị băm mã học của mẫu sẽ giúp xác định xem mẫu mới được sao chép/hành động có giống với mẫu gốc hay không. </a:t>
            </a:r>
          </a:p>
          <a:p>
            <a:pPr lvl="1"/>
            <a:r>
              <a:rPr lang="vi-VN" sz="2400" dirty="0" smtClean="0"/>
              <a:t>Được sử dụng để chia sẻ cho các nhà nghiên cứu bảo mật khác khi cần xác định mẫu.</a:t>
            </a:r>
          </a:p>
          <a:p>
            <a:pPr lvl="1"/>
            <a:r>
              <a:rPr lang="vi-VN" sz="2400" dirty="0" smtClean="0"/>
              <a:t>Xác định nhanh xem mã độc đã được phát hiện trước đó bằng cách tìm kiếm trực tuyến hoặc tìm kiếm trong cơ sở dữ liệu của các dịch vụ quét mã độc như VirusTotal.</a:t>
            </a:r>
            <a:endParaRPr lang="vi-VN" sz="2400" dirty="0"/>
          </a:p>
        </p:txBody>
      </p:sp>
    </p:spTree>
    <p:extLst>
      <p:ext uri="{BB962C8B-B14F-4D97-AF65-F5344CB8AC3E}">
        <p14:creationId xmlns:p14="http://schemas.microsoft.com/office/powerpoint/2010/main" val="355423962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CHƯƠNG 2</a:t>
            </a:r>
            <a:endParaRPr lang="en-US" dirty="0"/>
          </a:p>
        </p:txBody>
      </p:sp>
      <p:sp>
        <p:nvSpPr>
          <p:cNvPr id="3" name="Title 2"/>
          <p:cNvSpPr>
            <a:spLocks noGrp="1"/>
          </p:cNvSpPr>
          <p:nvPr>
            <p:ph type="ctrTitle"/>
          </p:nvPr>
        </p:nvSpPr>
        <p:spPr/>
        <p:txBody>
          <a:bodyPr/>
          <a:lstStyle/>
          <a:p>
            <a:r>
              <a:rPr lang="fr-FR" sz="3600" dirty="0" err="1"/>
              <a:t>Phân</a:t>
            </a:r>
            <a:r>
              <a:rPr lang="fr-FR" sz="3600" dirty="0"/>
              <a:t> </a:t>
            </a:r>
            <a:r>
              <a:rPr lang="fr-FR" sz="3600" dirty="0" err="1"/>
              <a:t>tích</a:t>
            </a:r>
            <a:r>
              <a:rPr lang="fr-FR" sz="3600" dirty="0"/>
              <a:t> </a:t>
            </a:r>
            <a:r>
              <a:rPr lang="fr-FR" sz="3600" dirty="0" err="1"/>
              <a:t>mã</a:t>
            </a:r>
            <a:r>
              <a:rPr lang="fr-FR" sz="3600" dirty="0"/>
              <a:t> </a:t>
            </a:r>
            <a:r>
              <a:rPr lang="fr-FR" sz="3600" dirty="0" err="1"/>
              <a:t>độc</a:t>
            </a:r>
            <a:r>
              <a:rPr lang="fr-FR" sz="3600" dirty="0"/>
              <a:t> </a:t>
            </a:r>
            <a:r>
              <a:rPr lang="fr-FR" sz="3600" dirty="0" err="1"/>
              <a:t>dựa</a:t>
            </a:r>
            <a:r>
              <a:rPr lang="fr-FR" sz="3600" dirty="0"/>
              <a:t> </a:t>
            </a:r>
            <a:r>
              <a:rPr lang="fr-FR" sz="3600" dirty="0" err="1"/>
              <a:t>trên</a:t>
            </a:r>
            <a:r>
              <a:rPr lang="fr-FR" sz="3600" dirty="0"/>
              <a:t> </a:t>
            </a:r>
            <a:r>
              <a:rPr lang="fr-FR" sz="3600" dirty="0" err="1"/>
              <a:t>kỹ</a:t>
            </a:r>
            <a:r>
              <a:rPr lang="fr-FR" sz="3600" dirty="0"/>
              <a:t> </a:t>
            </a:r>
            <a:r>
              <a:rPr lang="fr-FR" sz="3600" dirty="0" err="1"/>
              <a:t>thuật</a:t>
            </a:r>
            <a:r>
              <a:rPr lang="fr-FR" sz="3600" dirty="0"/>
              <a:t> </a:t>
            </a:r>
            <a:r>
              <a:rPr lang="fr-FR" sz="3600" dirty="0" err="1"/>
              <a:t>phân</a:t>
            </a:r>
            <a:r>
              <a:rPr lang="fr-FR" sz="3600" dirty="0"/>
              <a:t> </a:t>
            </a:r>
            <a:r>
              <a:rPr lang="fr-FR" sz="3600" dirty="0" err="1"/>
              <a:t>tích</a:t>
            </a:r>
            <a:r>
              <a:rPr lang="fr-FR" sz="3600" dirty="0"/>
              <a:t> </a:t>
            </a:r>
            <a:r>
              <a:rPr lang="fr-FR" sz="3600" dirty="0" err="1"/>
              <a:t>tĩnh</a:t>
            </a:r>
            <a:r>
              <a:rPr lang="fr-FR" sz="3600" dirty="0"/>
              <a:t> </a:t>
            </a:r>
            <a:endParaRPr lang="vi-VN" sz="3600" dirty="0"/>
          </a:p>
        </p:txBody>
      </p:sp>
    </p:spTree>
    <p:extLst>
      <p:ext uri="{BB962C8B-B14F-4D97-AF65-F5344CB8AC3E}">
        <p14:creationId xmlns:p14="http://schemas.microsoft.com/office/powerpoint/2010/main" val="182448758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3.2 </a:t>
            </a:r>
            <a:r>
              <a:rPr lang="en-US" dirty="0" err="1"/>
              <a:t>Phân</a:t>
            </a:r>
            <a:r>
              <a:rPr lang="en-US" dirty="0"/>
              <a:t> </a:t>
            </a:r>
            <a:r>
              <a:rPr lang="en-US" dirty="0" err="1"/>
              <a:t>tích</a:t>
            </a:r>
            <a:r>
              <a:rPr lang="en-US" dirty="0"/>
              <a:t> </a:t>
            </a:r>
            <a:r>
              <a:rPr lang="en-US" dirty="0" err="1"/>
              <a:t>mã</a:t>
            </a:r>
            <a:r>
              <a:rPr lang="en-US" dirty="0"/>
              <a:t> Hash</a:t>
            </a:r>
            <a:endParaRPr lang="vi-VN" dirty="0"/>
          </a:p>
        </p:txBody>
      </p:sp>
      <p:sp>
        <p:nvSpPr>
          <p:cNvPr id="3" name="Content Placeholder 2"/>
          <p:cNvSpPr>
            <a:spLocks noGrp="1"/>
          </p:cNvSpPr>
          <p:nvPr>
            <p:ph idx="1"/>
          </p:nvPr>
        </p:nvSpPr>
        <p:spPr/>
        <p:txBody>
          <a:bodyPr/>
          <a:lstStyle/>
          <a:p>
            <a:endParaRPr lang="vi-VN" dirty="0"/>
          </a:p>
        </p:txBody>
      </p:sp>
      <p:pic>
        <p:nvPicPr>
          <p:cNvPr id="4" name="Picture 3">
            <a:extLst>
              <a:ext uri="{FF2B5EF4-FFF2-40B4-BE49-F238E27FC236}">
                <a16:creationId xmlns:a16="http://schemas.microsoft.com/office/drawing/2014/main" id="{F93BD25B-32D8-4844-947A-62E802C236BE}"/>
              </a:ext>
            </a:extLst>
          </p:cNvPr>
          <p:cNvPicPr>
            <a:picLocks noChangeAspect="1"/>
          </p:cNvPicPr>
          <p:nvPr/>
        </p:nvPicPr>
        <p:blipFill>
          <a:blip r:embed="rId2"/>
          <a:stretch>
            <a:fillRect/>
          </a:stretch>
        </p:blipFill>
        <p:spPr>
          <a:xfrm>
            <a:off x="425196" y="1853127"/>
            <a:ext cx="7843842" cy="1886638"/>
          </a:xfrm>
          <a:prstGeom prst="rect">
            <a:avLst/>
          </a:prstGeom>
        </p:spPr>
      </p:pic>
      <p:pic>
        <p:nvPicPr>
          <p:cNvPr id="5" name="Picture 4">
            <a:extLst>
              <a:ext uri="{FF2B5EF4-FFF2-40B4-BE49-F238E27FC236}">
                <a16:creationId xmlns:a16="http://schemas.microsoft.com/office/drawing/2014/main" id="{07CA3931-584F-4E62-9E8D-50301C12029D}"/>
              </a:ext>
            </a:extLst>
          </p:cNvPr>
          <p:cNvPicPr>
            <a:picLocks noChangeAspect="1"/>
          </p:cNvPicPr>
          <p:nvPr/>
        </p:nvPicPr>
        <p:blipFill>
          <a:blip r:embed="rId3"/>
          <a:stretch>
            <a:fillRect/>
          </a:stretch>
        </p:blipFill>
        <p:spPr>
          <a:xfrm>
            <a:off x="425196" y="3890394"/>
            <a:ext cx="7425343" cy="2000611"/>
          </a:xfrm>
          <a:prstGeom prst="rect">
            <a:avLst/>
          </a:prstGeom>
        </p:spPr>
      </p:pic>
    </p:spTree>
    <p:extLst>
      <p:ext uri="{BB962C8B-B14F-4D97-AF65-F5344CB8AC3E}">
        <p14:creationId xmlns:p14="http://schemas.microsoft.com/office/powerpoint/2010/main" val="164570664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3.2 </a:t>
            </a:r>
            <a:r>
              <a:rPr lang="en-US" dirty="0" err="1"/>
              <a:t>Phân</a:t>
            </a:r>
            <a:r>
              <a:rPr lang="en-US" dirty="0"/>
              <a:t> </a:t>
            </a:r>
            <a:r>
              <a:rPr lang="en-US" dirty="0" err="1"/>
              <a:t>tích</a:t>
            </a:r>
            <a:r>
              <a:rPr lang="en-US" dirty="0"/>
              <a:t> </a:t>
            </a:r>
            <a:r>
              <a:rPr lang="en-US" dirty="0" err="1"/>
              <a:t>mã</a:t>
            </a:r>
            <a:r>
              <a:rPr lang="en-US" dirty="0"/>
              <a:t> Hash</a:t>
            </a:r>
            <a:endParaRPr lang="vi-VN" dirty="0"/>
          </a:p>
        </p:txBody>
      </p:sp>
      <p:sp>
        <p:nvSpPr>
          <p:cNvPr id="3" name="Content Placeholder 2"/>
          <p:cNvSpPr>
            <a:spLocks noGrp="1"/>
          </p:cNvSpPr>
          <p:nvPr>
            <p:ph idx="1"/>
          </p:nvPr>
        </p:nvSpPr>
        <p:spPr>
          <a:xfrm>
            <a:off x="425196" y="1739154"/>
            <a:ext cx="8309730" cy="4414512"/>
          </a:xfrm>
        </p:spPr>
        <p:txBody>
          <a:bodyPr/>
          <a:lstStyle/>
          <a:p>
            <a:r>
              <a:rPr lang="en-US" sz="2400" dirty="0" err="1" smtClean="0"/>
              <a:t>Các</a:t>
            </a:r>
            <a:r>
              <a:rPr lang="en-US" sz="2400" dirty="0" smtClean="0"/>
              <a:t> </a:t>
            </a:r>
            <a:r>
              <a:rPr lang="en-US" sz="2400" dirty="0" err="1" smtClean="0"/>
              <a:t>công</a:t>
            </a:r>
            <a:r>
              <a:rPr lang="en-US" sz="2400" dirty="0" smtClean="0"/>
              <a:t> </a:t>
            </a:r>
            <a:r>
              <a:rPr lang="en-US" sz="2400" dirty="0" err="1" smtClean="0"/>
              <a:t>cụ</a:t>
            </a:r>
            <a:r>
              <a:rPr lang="en-US" sz="2400" dirty="0" smtClean="0"/>
              <a:t> </a:t>
            </a:r>
            <a:r>
              <a:rPr lang="en-US" sz="2400" dirty="0" err="1" smtClean="0"/>
              <a:t>có</a:t>
            </a:r>
            <a:r>
              <a:rPr lang="en-US" sz="2400" dirty="0" smtClean="0"/>
              <a:t> </a:t>
            </a:r>
            <a:r>
              <a:rPr lang="en-US" sz="2400" dirty="0" err="1" smtClean="0"/>
              <a:t>thể</a:t>
            </a:r>
            <a:r>
              <a:rPr lang="en-US" sz="2400" dirty="0" smtClean="0"/>
              <a:t> </a:t>
            </a:r>
            <a:r>
              <a:rPr lang="en-US" sz="2400" dirty="0" err="1" smtClean="0"/>
              <a:t>sử</a:t>
            </a:r>
            <a:r>
              <a:rPr lang="en-US" sz="2400" dirty="0" smtClean="0"/>
              <a:t> </a:t>
            </a:r>
            <a:r>
              <a:rPr lang="en-US" sz="2400" dirty="0" err="1" smtClean="0"/>
              <a:t>dụng</a:t>
            </a:r>
            <a:r>
              <a:rPr lang="en-US" sz="2400" dirty="0" smtClean="0"/>
              <a:t>:</a:t>
            </a:r>
          </a:p>
          <a:p>
            <a:pPr marL="742950" lvl="1" indent="-285750">
              <a:buFontTx/>
              <a:buChar char="-"/>
            </a:pPr>
            <a:r>
              <a:rPr lang="en-US" sz="2400" dirty="0" smtClean="0"/>
              <a:t>Linux: </a:t>
            </a:r>
            <a:r>
              <a:rPr lang="en-US" sz="2400" dirty="0" smtClean="0">
                <a:latin typeface="Arial" panose="020B0604020202020204" pitchFamily="34" charset="0"/>
                <a:cs typeface="Arial" panose="020B0604020202020204" pitchFamily="34" charset="0"/>
              </a:rPr>
              <a:t>Md5sum, Sha256sum, Sha1sum …</a:t>
            </a:r>
          </a:p>
          <a:p>
            <a:pPr marL="742950" lvl="1" indent="-285750">
              <a:buFontTx/>
              <a:buChar char="-"/>
            </a:pPr>
            <a:r>
              <a:rPr lang="en-US" sz="2400" dirty="0" smtClean="0">
                <a:latin typeface="Arial" panose="020B0604020202020204" pitchFamily="34" charset="0"/>
                <a:cs typeface="Arial" panose="020B0604020202020204" pitchFamily="34" charset="0"/>
              </a:rPr>
              <a:t>Windows: </a:t>
            </a:r>
            <a:r>
              <a:rPr lang="en-US" sz="2400" dirty="0" err="1" smtClean="0">
                <a:latin typeface="Arial" panose="020B0604020202020204" pitchFamily="34" charset="0"/>
                <a:cs typeface="Arial" panose="020B0604020202020204" pitchFamily="34" charset="0"/>
              </a:rPr>
              <a:t>HashMyFiles</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FsumFrontEnd</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Jacksum</a:t>
            </a:r>
            <a:r>
              <a:rPr lang="en-US" sz="2400" dirty="0" smtClean="0">
                <a:latin typeface="Arial" panose="020B0604020202020204" pitchFamily="34" charset="0"/>
                <a:cs typeface="Arial" panose="020B0604020202020204" pitchFamily="34" charset="0"/>
              </a:rPr>
              <a:t> …</a:t>
            </a:r>
            <a:endParaRPr lang="en-US" dirty="0">
              <a:latin typeface="Arial" panose="020B0604020202020204" pitchFamily="34" charset="0"/>
              <a:cs typeface="Arial" panose="020B0604020202020204" pitchFamily="34" charset="0"/>
            </a:endParaRPr>
          </a:p>
          <a:p>
            <a:pPr lvl="1"/>
            <a:endParaRPr lang="vi-VN" dirty="0"/>
          </a:p>
        </p:txBody>
      </p:sp>
      <p:pic>
        <p:nvPicPr>
          <p:cNvPr id="7" name="Picture 6"/>
          <p:cNvPicPr>
            <a:picLocks noChangeAspect="1"/>
          </p:cNvPicPr>
          <p:nvPr/>
        </p:nvPicPr>
        <p:blipFill>
          <a:blip r:embed="rId3"/>
          <a:stretch>
            <a:fillRect/>
          </a:stretch>
        </p:blipFill>
        <p:spPr>
          <a:xfrm>
            <a:off x="425195" y="3775019"/>
            <a:ext cx="7876593" cy="2882922"/>
          </a:xfrm>
          <a:prstGeom prst="rect">
            <a:avLst/>
          </a:prstGeom>
        </p:spPr>
      </p:pic>
    </p:spTree>
    <p:extLst>
      <p:ext uri="{BB962C8B-B14F-4D97-AF65-F5344CB8AC3E}">
        <p14:creationId xmlns:p14="http://schemas.microsoft.com/office/powerpoint/2010/main" val="245154527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8586" y="997594"/>
            <a:ext cx="7857462" cy="891364"/>
          </a:xfrm>
        </p:spPr>
        <p:txBody>
          <a:bodyPr/>
          <a:lstStyle/>
          <a:p>
            <a:r>
              <a:rPr lang="en-US" sz="2800" dirty="0" smtClean="0"/>
              <a:t>3.3 </a:t>
            </a:r>
            <a:r>
              <a:rPr lang="en-US" sz="2800" dirty="0" err="1" smtClean="0"/>
              <a:t>Phân</a:t>
            </a:r>
            <a:r>
              <a:rPr lang="en-US" sz="2800" dirty="0" smtClean="0"/>
              <a:t> </a:t>
            </a:r>
            <a:r>
              <a:rPr lang="en-US" sz="2800" dirty="0" err="1" smtClean="0"/>
              <a:t>tích</a:t>
            </a:r>
            <a:r>
              <a:rPr lang="en-US" sz="2800" dirty="0" smtClean="0"/>
              <a:t> </a:t>
            </a:r>
            <a:r>
              <a:rPr lang="en-US" sz="2800" dirty="0" err="1" smtClean="0"/>
              <a:t>mẫu</a:t>
            </a:r>
            <a:r>
              <a:rPr lang="en-US" sz="2800" dirty="0" smtClean="0"/>
              <a:t> </a:t>
            </a:r>
            <a:r>
              <a:rPr lang="en-US" sz="2800" dirty="0" err="1" smtClean="0"/>
              <a:t>đang</a:t>
            </a:r>
            <a:r>
              <a:rPr lang="en-US" sz="2800" dirty="0" smtClean="0"/>
              <a:t> </a:t>
            </a:r>
            <a:r>
              <a:rPr lang="en-US" sz="2800" dirty="0" err="1" smtClean="0"/>
              <a:t>có</a:t>
            </a:r>
            <a:r>
              <a:rPr lang="en-US" sz="2800" dirty="0" smtClean="0"/>
              <a:t> </a:t>
            </a:r>
            <a:r>
              <a:rPr lang="en-US" sz="2800" dirty="0" err="1" smtClean="0"/>
              <a:t>sử</a:t>
            </a:r>
            <a:r>
              <a:rPr lang="en-US" sz="2800" dirty="0" smtClean="0"/>
              <a:t> </a:t>
            </a:r>
            <a:r>
              <a:rPr lang="en-US" sz="2800" dirty="0" err="1" smtClean="0"/>
              <a:t>dụng</a:t>
            </a:r>
            <a:r>
              <a:rPr lang="en-US" sz="2800" dirty="0" smtClean="0"/>
              <a:t> </a:t>
            </a:r>
            <a:r>
              <a:rPr lang="en-US" sz="2800" dirty="0" err="1" smtClean="0"/>
              <a:t>công</a:t>
            </a:r>
            <a:r>
              <a:rPr lang="en-US" sz="2800" dirty="0" smtClean="0"/>
              <a:t> </a:t>
            </a:r>
            <a:r>
              <a:rPr lang="en-US" sz="2800" dirty="0" err="1" smtClean="0"/>
              <a:t>cụ</a:t>
            </a:r>
            <a:r>
              <a:rPr lang="en-US" sz="2800" dirty="0" smtClean="0"/>
              <a:t> </a:t>
            </a:r>
            <a:r>
              <a:rPr lang="en-US" sz="2800" dirty="0" err="1" smtClean="0"/>
              <a:t>kết</a:t>
            </a:r>
            <a:r>
              <a:rPr lang="en-US" sz="2800" dirty="0" smtClean="0"/>
              <a:t> </a:t>
            </a:r>
            <a:r>
              <a:rPr lang="en-US" sz="2800" dirty="0" err="1" smtClean="0"/>
              <a:t>hợp</a:t>
            </a:r>
            <a:r>
              <a:rPr lang="en-US" sz="2800" dirty="0" smtClean="0"/>
              <a:t> </a:t>
            </a:r>
            <a:r>
              <a:rPr lang="en-US" sz="2800" dirty="0" err="1" smtClean="0"/>
              <a:t>nhiều</a:t>
            </a:r>
            <a:r>
              <a:rPr lang="en-US" sz="2800" dirty="0" smtClean="0"/>
              <a:t> Antivirus (AV) </a:t>
            </a:r>
            <a:endParaRPr lang="vi-VN" sz="2800" dirty="0"/>
          </a:p>
        </p:txBody>
      </p:sp>
      <p:sp>
        <p:nvSpPr>
          <p:cNvPr id="3" name="Content Placeholder 2"/>
          <p:cNvSpPr>
            <a:spLocks noGrp="1"/>
          </p:cNvSpPr>
          <p:nvPr>
            <p:ph idx="1"/>
          </p:nvPr>
        </p:nvSpPr>
        <p:spPr>
          <a:xfrm>
            <a:off x="425196" y="1888958"/>
            <a:ext cx="8309730" cy="4264708"/>
          </a:xfrm>
        </p:spPr>
        <p:txBody>
          <a:bodyPr/>
          <a:lstStyle/>
          <a:p>
            <a:pPr marL="457200" lvl="1" indent="-457200" algn="just">
              <a:lnSpc>
                <a:spcPct val="100000"/>
              </a:lnSpc>
            </a:pPr>
            <a:r>
              <a:rPr lang="en-US" sz="2000" dirty="0" err="1" smtClean="0"/>
              <a:t>Sử</a:t>
            </a:r>
            <a:r>
              <a:rPr lang="en-US" sz="2000" dirty="0" smtClean="0"/>
              <a:t> </a:t>
            </a:r>
            <a:r>
              <a:rPr lang="en-US" sz="2000" dirty="0" err="1"/>
              <a:t>dụng</a:t>
            </a:r>
            <a:r>
              <a:rPr lang="en-US" sz="2000" dirty="0"/>
              <a:t> </a:t>
            </a:r>
            <a:r>
              <a:rPr lang="en-US" sz="2000" dirty="0" err="1"/>
              <a:t>các</a:t>
            </a:r>
            <a:r>
              <a:rPr lang="en-US" sz="2000" dirty="0"/>
              <a:t> </a:t>
            </a:r>
            <a:r>
              <a:rPr lang="en-US" sz="2000" dirty="0" err="1"/>
              <a:t>công</a:t>
            </a:r>
            <a:r>
              <a:rPr lang="en-US" sz="2000" dirty="0"/>
              <a:t> </a:t>
            </a:r>
            <a:r>
              <a:rPr lang="en-US" sz="2000" dirty="0" err="1"/>
              <a:t>cụ</a:t>
            </a:r>
            <a:r>
              <a:rPr lang="en-US" sz="2000" dirty="0"/>
              <a:t> </a:t>
            </a:r>
            <a:r>
              <a:rPr lang="en-US" sz="2000" dirty="0" err="1"/>
              <a:t>tích</a:t>
            </a:r>
            <a:r>
              <a:rPr lang="en-US" sz="2000" dirty="0"/>
              <a:t> </a:t>
            </a:r>
            <a:r>
              <a:rPr lang="en-US" sz="2000" dirty="0" err="1"/>
              <a:t>hợp</a:t>
            </a:r>
            <a:r>
              <a:rPr lang="en-US" sz="2000" dirty="0"/>
              <a:t> </a:t>
            </a:r>
            <a:r>
              <a:rPr lang="en-US" sz="2000" dirty="0" err="1"/>
              <a:t>nhiều</a:t>
            </a:r>
            <a:r>
              <a:rPr lang="en-US" sz="2000" dirty="0"/>
              <a:t> AV </a:t>
            </a:r>
            <a:r>
              <a:rPr lang="en-US" sz="2000" dirty="0" err="1" smtClean="0"/>
              <a:t>giúp</a:t>
            </a:r>
            <a:r>
              <a:rPr lang="en-US" sz="2000" dirty="0" smtClean="0"/>
              <a:t> </a:t>
            </a:r>
            <a:r>
              <a:rPr lang="en-US" sz="2000" dirty="0" err="1" smtClean="0"/>
              <a:t>việc</a:t>
            </a:r>
            <a:r>
              <a:rPr lang="en-US" sz="2000" dirty="0" smtClean="0"/>
              <a:t> so </a:t>
            </a:r>
            <a:r>
              <a:rPr lang="en-US" sz="2000" dirty="0" err="1" smtClean="0"/>
              <a:t>sánh</a:t>
            </a:r>
            <a:r>
              <a:rPr lang="en-US" sz="2000" dirty="0" smtClean="0"/>
              <a:t> </a:t>
            </a:r>
            <a:r>
              <a:rPr lang="en-US" sz="2000" dirty="0" err="1" smtClean="0"/>
              <a:t>chữ</a:t>
            </a:r>
            <a:r>
              <a:rPr lang="en-US" sz="2000" dirty="0" smtClean="0"/>
              <a:t> </a:t>
            </a:r>
            <a:r>
              <a:rPr lang="en-US" sz="2000" dirty="0" err="1" smtClean="0"/>
              <a:t>ký</a:t>
            </a:r>
            <a:r>
              <a:rPr lang="en-US" sz="2000" dirty="0" smtClean="0"/>
              <a:t> </a:t>
            </a:r>
            <a:r>
              <a:rPr lang="en-US" sz="2000" dirty="0" err="1" smtClean="0"/>
              <a:t>của</a:t>
            </a:r>
            <a:r>
              <a:rPr lang="en-US" sz="2000" dirty="0" smtClean="0"/>
              <a:t> </a:t>
            </a:r>
            <a:r>
              <a:rPr lang="en-US" sz="2000" dirty="0" err="1" smtClean="0"/>
              <a:t>các</a:t>
            </a:r>
            <a:r>
              <a:rPr lang="en-US" sz="2000" dirty="0" smtClean="0"/>
              <a:t> </a:t>
            </a:r>
            <a:r>
              <a:rPr lang="en-US" sz="2000" dirty="0" err="1" smtClean="0"/>
              <a:t>mẫu</a:t>
            </a:r>
            <a:r>
              <a:rPr lang="en-US" sz="2000" dirty="0" smtClean="0"/>
              <a:t> </a:t>
            </a:r>
            <a:r>
              <a:rPr lang="en-US" sz="2000" dirty="0" err="1" smtClean="0"/>
              <a:t>nghi</a:t>
            </a:r>
            <a:r>
              <a:rPr lang="en-US" sz="2000" dirty="0" smtClean="0"/>
              <a:t> </a:t>
            </a:r>
            <a:r>
              <a:rPr lang="en-US" sz="2000" dirty="0" err="1" smtClean="0"/>
              <a:t>ngờ</a:t>
            </a:r>
            <a:r>
              <a:rPr lang="en-US" sz="2000" dirty="0" smtClean="0"/>
              <a:t> </a:t>
            </a:r>
            <a:r>
              <a:rPr lang="en-US" sz="2000" dirty="0" err="1" smtClean="0"/>
              <a:t>với</a:t>
            </a:r>
            <a:r>
              <a:rPr lang="en-US" sz="2000" dirty="0" smtClean="0"/>
              <a:t> </a:t>
            </a:r>
            <a:r>
              <a:rPr lang="en-US" sz="2000" dirty="0" err="1" smtClean="0"/>
              <a:t>cơ</a:t>
            </a:r>
            <a:r>
              <a:rPr lang="en-US" sz="2000" dirty="0" smtClean="0"/>
              <a:t> </a:t>
            </a:r>
            <a:r>
              <a:rPr lang="en-US" sz="2000" dirty="0" err="1" smtClean="0"/>
              <a:t>sử</a:t>
            </a:r>
            <a:r>
              <a:rPr lang="en-US" sz="2000" dirty="0" smtClean="0"/>
              <a:t> </a:t>
            </a:r>
            <a:r>
              <a:rPr lang="en-US" sz="2000" dirty="0" err="1" smtClean="0"/>
              <a:t>dữ</a:t>
            </a:r>
            <a:r>
              <a:rPr lang="en-US" sz="2000" dirty="0" smtClean="0"/>
              <a:t> </a:t>
            </a:r>
            <a:r>
              <a:rPr lang="en-US" sz="2000" dirty="0" err="1" smtClean="0"/>
              <a:t>liệu</a:t>
            </a:r>
            <a:r>
              <a:rPr lang="en-US" sz="2000" dirty="0" smtClean="0"/>
              <a:t> </a:t>
            </a:r>
            <a:r>
              <a:rPr lang="en-US" sz="2000" dirty="0" err="1" smtClean="0"/>
              <a:t>của</a:t>
            </a:r>
            <a:r>
              <a:rPr lang="en-US" sz="2000" dirty="0" smtClean="0"/>
              <a:t> </a:t>
            </a:r>
            <a:r>
              <a:rPr lang="en-US" sz="2000" dirty="0" err="1" smtClean="0"/>
              <a:t>các</a:t>
            </a:r>
            <a:r>
              <a:rPr lang="en-US" sz="2000" dirty="0" smtClean="0"/>
              <a:t> AV </a:t>
            </a:r>
            <a:r>
              <a:rPr lang="en-US" sz="2000" dirty="0" err="1" smtClean="0"/>
              <a:t>giúp</a:t>
            </a:r>
            <a:r>
              <a:rPr lang="en-US" sz="2000" dirty="0" smtClean="0"/>
              <a:t> </a:t>
            </a:r>
            <a:r>
              <a:rPr lang="en-US" sz="2000" dirty="0" err="1" smtClean="0"/>
              <a:t>cho</a:t>
            </a:r>
            <a:r>
              <a:rPr lang="en-US" sz="2000" dirty="0" smtClean="0"/>
              <a:t> </a:t>
            </a:r>
            <a:r>
              <a:rPr lang="en-US" sz="2000" dirty="0" err="1" smtClean="0"/>
              <a:t>nhanh</a:t>
            </a:r>
            <a:r>
              <a:rPr lang="en-US" sz="2000" dirty="0" smtClean="0"/>
              <a:t> </a:t>
            </a:r>
            <a:r>
              <a:rPr lang="en-US" sz="2000" dirty="0" err="1" smtClean="0"/>
              <a:t>chóng</a:t>
            </a:r>
            <a:r>
              <a:rPr lang="en-US" sz="2000" dirty="0" smtClean="0"/>
              <a:t> </a:t>
            </a:r>
            <a:r>
              <a:rPr lang="en-US" sz="2000" dirty="0" err="1" smtClean="0"/>
              <a:t>phát</a:t>
            </a:r>
            <a:r>
              <a:rPr lang="en-US" sz="2000" dirty="0" smtClean="0"/>
              <a:t> </a:t>
            </a:r>
            <a:r>
              <a:rPr lang="en-US" sz="2000" dirty="0" err="1" smtClean="0"/>
              <a:t>hiện</a:t>
            </a:r>
            <a:r>
              <a:rPr lang="en-US" sz="2000" dirty="0" smtClean="0"/>
              <a:t> </a:t>
            </a:r>
            <a:r>
              <a:rPr lang="en-US" sz="2000" dirty="0" err="1" smtClean="0"/>
              <a:t>mã</a:t>
            </a:r>
            <a:r>
              <a:rPr lang="en-US" sz="2000" dirty="0" smtClean="0"/>
              <a:t> </a:t>
            </a:r>
            <a:r>
              <a:rPr lang="en-US" sz="2000" dirty="0" err="1" smtClean="0"/>
              <a:t>độc</a:t>
            </a:r>
            <a:r>
              <a:rPr lang="en-US" sz="2000" dirty="0" smtClean="0"/>
              <a:t> </a:t>
            </a:r>
            <a:r>
              <a:rPr lang="en-US" sz="2000" dirty="0" err="1" smtClean="0"/>
              <a:t>cũng</a:t>
            </a:r>
            <a:r>
              <a:rPr lang="en-US" sz="2000" dirty="0" smtClean="0"/>
              <a:t> </a:t>
            </a:r>
            <a:r>
              <a:rPr lang="en-US" sz="2000" dirty="0" err="1" smtClean="0"/>
              <a:t>như</a:t>
            </a:r>
            <a:r>
              <a:rPr lang="en-US" sz="2000" dirty="0" smtClean="0"/>
              <a:t> </a:t>
            </a:r>
            <a:r>
              <a:rPr lang="en-US" sz="2000" dirty="0" err="1" smtClean="0"/>
              <a:t>làm</a:t>
            </a:r>
            <a:r>
              <a:rPr lang="en-US" sz="2000" dirty="0" smtClean="0"/>
              <a:t> </a:t>
            </a:r>
            <a:r>
              <a:rPr lang="en-US" sz="2000" dirty="0" err="1" smtClean="0"/>
              <a:t>giàu</a:t>
            </a:r>
            <a:r>
              <a:rPr lang="en-US" sz="2000" dirty="0" smtClean="0"/>
              <a:t> </a:t>
            </a:r>
            <a:r>
              <a:rPr lang="en-US" sz="2000" dirty="0" err="1" smtClean="0"/>
              <a:t>thêm</a:t>
            </a:r>
            <a:r>
              <a:rPr lang="en-US" sz="2000" dirty="0" smtClean="0"/>
              <a:t> </a:t>
            </a:r>
            <a:r>
              <a:rPr lang="en-US" sz="2000" dirty="0" err="1" smtClean="0"/>
              <a:t>cho</a:t>
            </a:r>
            <a:r>
              <a:rPr lang="en-US" sz="2000" dirty="0" smtClean="0"/>
              <a:t> </a:t>
            </a:r>
            <a:r>
              <a:rPr lang="en-US" sz="2000" dirty="0" err="1" smtClean="0"/>
              <a:t>các</a:t>
            </a:r>
            <a:r>
              <a:rPr lang="en-US" sz="2000" dirty="0" smtClean="0"/>
              <a:t> </a:t>
            </a:r>
            <a:r>
              <a:rPr lang="en-US" sz="2000" dirty="0" err="1" smtClean="0"/>
              <a:t>cơ</a:t>
            </a:r>
            <a:r>
              <a:rPr lang="en-US" sz="2000" dirty="0" smtClean="0"/>
              <a:t> </a:t>
            </a:r>
            <a:r>
              <a:rPr lang="en-US" sz="2000" dirty="0" err="1" smtClean="0"/>
              <a:t>sở</a:t>
            </a:r>
            <a:r>
              <a:rPr lang="en-US" sz="2000" dirty="0" smtClean="0"/>
              <a:t> </a:t>
            </a:r>
            <a:r>
              <a:rPr lang="en-US" sz="2000" dirty="0" err="1" smtClean="0"/>
              <a:t>dữ</a:t>
            </a:r>
            <a:r>
              <a:rPr lang="en-US" sz="2000" dirty="0" smtClean="0"/>
              <a:t> </a:t>
            </a:r>
            <a:r>
              <a:rPr lang="en-US" sz="2000" dirty="0" err="1" smtClean="0"/>
              <a:t>liệu</a:t>
            </a:r>
            <a:r>
              <a:rPr lang="en-US" sz="2000" dirty="0" smtClean="0"/>
              <a:t> </a:t>
            </a:r>
            <a:r>
              <a:rPr lang="en-US" sz="2000" dirty="0" err="1" smtClean="0"/>
              <a:t>này</a:t>
            </a:r>
            <a:r>
              <a:rPr lang="en-US" sz="2000" dirty="0" smtClean="0"/>
              <a:t>.</a:t>
            </a:r>
            <a:endParaRPr lang="vi-VN" sz="2000" dirty="0"/>
          </a:p>
        </p:txBody>
      </p:sp>
      <p:pic>
        <p:nvPicPr>
          <p:cNvPr id="37" name="Picture 36"/>
          <p:cNvPicPr>
            <a:picLocks noChangeAspect="1"/>
          </p:cNvPicPr>
          <p:nvPr/>
        </p:nvPicPr>
        <p:blipFill>
          <a:blip r:embed="rId3"/>
          <a:stretch>
            <a:fillRect/>
          </a:stretch>
        </p:blipFill>
        <p:spPr>
          <a:xfrm>
            <a:off x="336860" y="3234945"/>
            <a:ext cx="8169188" cy="2791067"/>
          </a:xfrm>
          <a:prstGeom prst="rect">
            <a:avLst/>
          </a:prstGeom>
        </p:spPr>
      </p:pic>
    </p:spTree>
    <p:extLst>
      <p:ext uri="{BB962C8B-B14F-4D97-AF65-F5344CB8AC3E}">
        <p14:creationId xmlns:p14="http://schemas.microsoft.com/office/powerpoint/2010/main" val="292247552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2789" y="946636"/>
            <a:ext cx="8545549" cy="722341"/>
          </a:xfrm>
        </p:spPr>
        <p:txBody>
          <a:bodyPr/>
          <a:lstStyle/>
          <a:p>
            <a:r>
              <a:rPr lang="en-US" sz="2400" dirty="0"/>
              <a:t>3.3 </a:t>
            </a:r>
            <a:r>
              <a:rPr lang="en-US" sz="2400" dirty="0" err="1"/>
              <a:t>Phân</a:t>
            </a:r>
            <a:r>
              <a:rPr lang="en-US" sz="2400" dirty="0"/>
              <a:t> </a:t>
            </a:r>
            <a:r>
              <a:rPr lang="en-US" sz="2400" dirty="0" err="1"/>
              <a:t>tích</a:t>
            </a:r>
            <a:r>
              <a:rPr lang="en-US" sz="2400" dirty="0"/>
              <a:t> </a:t>
            </a:r>
            <a:r>
              <a:rPr lang="en-US" sz="2400" dirty="0" err="1"/>
              <a:t>mẫu</a:t>
            </a:r>
            <a:r>
              <a:rPr lang="en-US" sz="2400" dirty="0"/>
              <a:t> </a:t>
            </a:r>
            <a:r>
              <a:rPr lang="en-US" sz="2400" dirty="0" err="1"/>
              <a:t>đang</a:t>
            </a:r>
            <a:r>
              <a:rPr lang="en-US" sz="2400" dirty="0"/>
              <a:t> </a:t>
            </a:r>
            <a:r>
              <a:rPr lang="en-US" sz="2400" dirty="0" err="1"/>
              <a:t>có</a:t>
            </a:r>
            <a:r>
              <a:rPr lang="en-US" sz="2400" dirty="0"/>
              <a:t> </a:t>
            </a:r>
            <a:r>
              <a:rPr lang="en-US" sz="2400" dirty="0" err="1"/>
              <a:t>sử</a:t>
            </a:r>
            <a:r>
              <a:rPr lang="en-US" sz="2400" dirty="0"/>
              <a:t> </a:t>
            </a:r>
            <a:r>
              <a:rPr lang="en-US" sz="2400" dirty="0" err="1"/>
              <a:t>dụng</a:t>
            </a:r>
            <a:r>
              <a:rPr lang="en-US" sz="2400" dirty="0"/>
              <a:t> </a:t>
            </a:r>
            <a:r>
              <a:rPr lang="en-US" sz="2400" dirty="0" err="1"/>
              <a:t>công</a:t>
            </a:r>
            <a:r>
              <a:rPr lang="en-US" sz="2400" dirty="0"/>
              <a:t> </a:t>
            </a:r>
            <a:r>
              <a:rPr lang="en-US" sz="2400" dirty="0" err="1"/>
              <a:t>cụ</a:t>
            </a:r>
            <a:r>
              <a:rPr lang="en-US" sz="2400" dirty="0"/>
              <a:t> </a:t>
            </a:r>
            <a:r>
              <a:rPr lang="en-US" sz="2400" dirty="0" err="1"/>
              <a:t>kết</a:t>
            </a:r>
            <a:r>
              <a:rPr lang="en-US" sz="2400" dirty="0"/>
              <a:t> </a:t>
            </a:r>
            <a:r>
              <a:rPr lang="en-US" sz="2400" dirty="0" err="1"/>
              <a:t>hợp</a:t>
            </a:r>
            <a:r>
              <a:rPr lang="en-US" sz="2400" dirty="0"/>
              <a:t> </a:t>
            </a:r>
            <a:r>
              <a:rPr lang="en-US" sz="2400" dirty="0" err="1"/>
              <a:t>nhiều</a:t>
            </a:r>
            <a:r>
              <a:rPr lang="en-US" sz="2400" dirty="0"/>
              <a:t> Antivirus (AV) </a:t>
            </a:r>
            <a:endParaRPr lang="vi-VN" sz="2400" dirty="0"/>
          </a:p>
        </p:txBody>
      </p:sp>
      <p:pic>
        <p:nvPicPr>
          <p:cNvPr id="4" name="Picture 3"/>
          <p:cNvPicPr>
            <a:picLocks noChangeAspect="1"/>
          </p:cNvPicPr>
          <p:nvPr/>
        </p:nvPicPr>
        <p:blipFill>
          <a:blip r:embed="rId3"/>
          <a:stretch>
            <a:fillRect/>
          </a:stretch>
        </p:blipFill>
        <p:spPr>
          <a:xfrm>
            <a:off x="87823" y="1680292"/>
            <a:ext cx="4815374" cy="3197826"/>
          </a:xfrm>
          <a:prstGeom prst="rect">
            <a:avLst/>
          </a:prstGeom>
        </p:spPr>
      </p:pic>
      <p:pic>
        <p:nvPicPr>
          <p:cNvPr id="5" name="Picture 4"/>
          <p:cNvPicPr>
            <a:picLocks noChangeAspect="1"/>
          </p:cNvPicPr>
          <p:nvPr/>
        </p:nvPicPr>
        <p:blipFill>
          <a:blip r:embed="rId4"/>
          <a:stretch>
            <a:fillRect/>
          </a:stretch>
        </p:blipFill>
        <p:spPr>
          <a:xfrm>
            <a:off x="4963941" y="1699160"/>
            <a:ext cx="3421795" cy="3178958"/>
          </a:xfrm>
          <a:prstGeom prst="rect">
            <a:avLst/>
          </a:prstGeom>
        </p:spPr>
      </p:pic>
      <p:sp>
        <p:nvSpPr>
          <p:cNvPr id="6" name="Slide Number Placeholder 3"/>
          <p:cNvSpPr txBox="1">
            <a:spLocks/>
          </p:cNvSpPr>
          <p:nvPr/>
        </p:nvSpPr>
        <p:spPr>
          <a:xfrm>
            <a:off x="8610600" y="6356350"/>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199B0C3-BB1E-4B79-B6A2-A4FB99426CB9}" type="slidenum">
              <a:rPr lang="en-US" smtClean="0"/>
              <a:pPr/>
              <a:t>23</a:t>
            </a:fld>
            <a:endParaRPr lang="en-US" dirty="0"/>
          </a:p>
        </p:txBody>
      </p:sp>
      <p:sp>
        <p:nvSpPr>
          <p:cNvPr id="7" name="TextBox 6"/>
          <p:cNvSpPr txBox="1"/>
          <p:nvPr/>
        </p:nvSpPr>
        <p:spPr>
          <a:xfrm>
            <a:off x="20398" y="5506292"/>
            <a:ext cx="3497945" cy="1107996"/>
          </a:xfrm>
          <a:prstGeom prst="rect">
            <a:avLst/>
          </a:prstGeom>
          <a:noFill/>
        </p:spPr>
        <p:txBody>
          <a:bodyPr wrap="none" rtlCol="0">
            <a:spAutoFit/>
          </a:bodyPr>
          <a:lstStyle/>
          <a:p>
            <a:r>
              <a:rPr lang="en-US" sz="1600" dirty="0">
                <a:hlinkClick r:id="rId5"/>
              </a:rPr>
              <a:t>https://virusscan.jotti.org/</a:t>
            </a:r>
            <a:endParaRPr lang="en-US" sz="1600" dirty="0"/>
          </a:p>
          <a:p>
            <a:r>
              <a:rPr lang="en-US" sz="1600" dirty="0">
                <a:hlinkClick r:id="rId6"/>
              </a:rPr>
              <a:t>https://metadefender.opswat.com/#!/</a:t>
            </a:r>
            <a:endParaRPr lang="en-US" sz="1600" dirty="0"/>
          </a:p>
          <a:p>
            <a:r>
              <a:rPr lang="en-US" sz="1600" dirty="0">
                <a:hlinkClick r:id="rId7"/>
              </a:rPr>
              <a:t>http://www.virscan.org/language/en/</a:t>
            </a:r>
            <a:endParaRPr lang="en-US" sz="1600" dirty="0"/>
          </a:p>
          <a:p>
            <a:endParaRPr lang="en-US" sz="1600" dirty="0"/>
          </a:p>
        </p:txBody>
      </p:sp>
      <p:sp>
        <p:nvSpPr>
          <p:cNvPr id="8" name="Cloud 7"/>
          <p:cNvSpPr/>
          <p:nvPr/>
        </p:nvSpPr>
        <p:spPr>
          <a:xfrm>
            <a:off x="5053104" y="5545999"/>
            <a:ext cx="1841306" cy="560459"/>
          </a:xfrm>
          <a:prstGeom prst="cloud">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lumMod val="50000"/>
                  </a:schemeClr>
                </a:solidFill>
                <a:latin typeface="Arial" panose="020B0604020202020204" pitchFamily="34" charset="0"/>
                <a:cs typeface="Arial" panose="020B0604020202020204" pitchFamily="34" charset="0"/>
              </a:rPr>
              <a:t>Features</a:t>
            </a:r>
          </a:p>
        </p:txBody>
      </p:sp>
      <p:sp>
        <p:nvSpPr>
          <p:cNvPr id="9" name="Flowchart: Terminator 8"/>
          <p:cNvSpPr/>
          <p:nvPr/>
        </p:nvSpPr>
        <p:spPr>
          <a:xfrm>
            <a:off x="3887729" y="5446581"/>
            <a:ext cx="941458" cy="330871"/>
          </a:xfrm>
          <a:prstGeom prst="flowChartTerminator">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50000"/>
                  </a:schemeClr>
                </a:solidFill>
                <a:latin typeface="Arial" panose="020B0604020202020204" pitchFamily="34" charset="0"/>
                <a:cs typeface="Arial" panose="020B0604020202020204" pitchFamily="34" charset="0"/>
              </a:rPr>
              <a:t>Hash</a:t>
            </a:r>
          </a:p>
        </p:txBody>
      </p:sp>
      <p:sp>
        <p:nvSpPr>
          <p:cNvPr id="10" name="Flowchart: Terminator 9"/>
          <p:cNvSpPr/>
          <p:nvPr/>
        </p:nvSpPr>
        <p:spPr>
          <a:xfrm>
            <a:off x="4655564" y="4957080"/>
            <a:ext cx="1321725" cy="430994"/>
          </a:xfrm>
          <a:prstGeom prst="flowChartTerminator">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50000"/>
                  </a:schemeClr>
                </a:solidFill>
                <a:latin typeface="Arial" panose="020B0604020202020204" pitchFamily="34" charset="0"/>
                <a:cs typeface="Arial" panose="020B0604020202020204" pitchFamily="34" charset="0"/>
              </a:rPr>
              <a:t>File name</a:t>
            </a:r>
          </a:p>
        </p:txBody>
      </p:sp>
      <p:sp>
        <p:nvSpPr>
          <p:cNvPr id="11" name="Flowchart: Terminator 10"/>
          <p:cNvSpPr/>
          <p:nvPr/>
        </p:nvSpPr>
        <p:spPr>
          <a:xfrm>
            <a:off x="3840798" y="5925616"/>
            <a:ext cx="1035321" cy="361683"/>
          </a:xfrm>
          <a:prstGeom prst="flowChartTerminator">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50000"/>
                  </a:schemeClr>
                </a:solidFill>
                <a:latin typeface="Arial" panose="020B0604020202020204" pitchFamily="34" charset="0"/>
                <a:cs typeface="Arial" panose="020B0604020202020204" pitchFamily="34" charset="0"/>
              </a:rPr>
              <a:t>History</a:t>
            </a:r>
          </a:p>
        </p:txBody>
      </p:sp>
      <p:sp>
        <p:nvSpPr>
          <p:cNvPr id="12" name="Flowchart: Terminator 11"/>
          <p:cNvSpPr/>
          <p:nvPr/>
        </p:nvSpPr>
        <p:spPr>
          <a:xfrm>
            <a:off x="4785894" y="6345807"/>
            <a:ext cx="1095144" cy="399845"/>
          </a:xfrm>
          <a:prstGeom prst="flowChartTerminator">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50000"/>
                  </a:schemeClr>
                </a:solidFill>
                <a:latin typeface="Arial" panose="020B0604020202020204" pitchFamily="34" charset="0"/>
                <a:cs typeface="Arial" panose="020B0604020202020204" pitchFamily="34" charset="0"/>
              </a:rPr>
              <a:t>Packer</a:t>
            </a:r>
          </a:p>
        </p:txBody>
      </p:sp>
      <p:sp>
        <p:nvSpPr>
          <p:cNvPr id="13" name="Flowchart: Terminator 12"/>
          <p:cNvSpPr/>
          <p:nvPr/>
        </p:nvSpPr>
        <p:spPr>
          <a:xfrm>
            <a:off x="6032005" y="4984388"/>
            <a:ext cx="1179298" cy="423431"/>
          </a:xfrm>
          <a:prstGeom prst="flowChartTerminator">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50000"/>
                  </a:schemeClr>
                </a:solidFill>
                <a:latin typeface="Arial" panose="020B0604020202020204" pitchFamily="34" charset="0"/>
                <a:cs typeface="Arial" panose="020B0604020202020204" pitchFamily="34" charset="0"/>
              </a:rPr>
              <a:t>File size</a:t>
            </a:r>
          </a:p>
        </p:txBody>
      </p:sp>
      <p:sp>
        <p:nvSpPr>
          <p:cNvPr id="14" name="Flowchart: Terminator 13"/>
          <p:cNvSpPr/>
          <p:nvPr/>
        </p:nvSpPr>
        <p:spPr>
          <a:xfrm>
            <a:off x="7266019" y="5063749"/>
            <a:ext cx="1254654" cy="545557"/>
          </a:xfrm>
          <a:prstGeom prst="flowChartTerminator">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50000"/>
                  </a:schemeClr>
                </a:solidFill>
                <a:latin typeface="Arial" panose="020B0604020202020204" pitchFamily="34" charset="0"/>
                <a:cs typeface="Arial" panose="020B0604020202020204" pitchFamily="34" charset="0"/>
              </a:rPr>
              <a:t>File Identifier</a:t>
            </a:r>
          </a:p>
        </p:txBody>
      </p:sp>
      <p:sp>
        <p:nvSpPr>
          <p:cNvPr id="15" name="Flowchart: Terminator 14"/>
          <p:cNvSpPr/>
          <p:nvPr/>
        </p:nvSpPr>
        <p:spPr>
          <a:xfrm>
            <a:off x="6295310" y="6356350"/>
            <a:ext cx="1094557" cy="389302"/>
          </a:xfrm>
          <a:prstGeom prst="flowChartTerminator">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50000"/>
                  </a:schemeClr>
                </a:solidFill>
                <a:latin typeface="Arial" panose="020B0604020202020204" pitchFamily="34" charset="0"/>
                <a:cs typeface="Arial" panose="020B0604020202020204" pitchFamily="34" charset="0"/>
              </a:rPr>
              <a:t>PE info</a:t>
            </a:r>
          </a:p>
        </p:txBody>
      </p:sp>
      <p:sp>
        <p:nvSpPr>
          <p:cNvPr id="16" name="Flowchart: Terminator 15"/>
          <p:cNvSpPr/>
          <p:nvPr/>
        </p:nvSpPr>
        <p:spPr>
          <a:xfrm>
            <a:off x="7063387" y="5733972"/>
            <a:ext cx="1406012" cy="497711"/>
          </a:xfrm>
          <a:prstGeom prst="flowChartTerminator">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50000"/>
                  </a:schemeClr>
                </a:solidFill>
                <a:latin typeface="Arial" panose="020B0604020202020204" pitchFamily="34" charset="0"/>
                <a:cs typeface="Arial" panose="020B0604020202020204" pitchFamily="34" charset="0"/>
              </a:rPr>
              <a:t>Signature info</a:t>
            </a:r>
          </a:p>
        </p:txBody>
      </p:sp>
    </p:spTree>
    <p:extLst>
      <p:ext uri="{BB962C8B-B14F-4D97-AF65-F5344CB8AC3E}">
        <p14:creationId xmlns:p14="http://schemas.microsoft.com/office/powerpoint/2010/main" val="362729661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3.4 </a:t>
            </a:r>
            <a:r>
              <a:rPr lang="en-US" dirty="0" err="1" smtClean="0"/>
              <a:t>Phân</a:t>
            </a:r>
            <a:r>
              <a:rPr lang="en-US" dirty="0" smtClean="0"/>
              <a:t> </a:t>
            </a:r>
            <a:r>
              <a:rPr lang="en-US" dirty="0" err="1" smtClean="0"/>
              <a:t>tích</a:t>
            </a:r>
            <a:r>
              <a:rPr lang="en-US" dirty="0" smtClean="0"/>
              <a:t> strings</a:t>
            </a:r>
            <a:endParaRPr lang="vi-VN" dirty="0"/>
          </a:p>
        </p:txBody>
      </p:sp>
      <p:sp>
        <p:nvSpPr>
          <p:cNvPr id="3" name="Content Placeholder 2"/>
          <p:cNvSpPr>
            <a:spLocks noGrp="1"/>
          </p:cNvSpPr>
          <p:nvPr>
            <p:ph idx="1"/>
          </p:nvPr>
        </p:nvSpPr>
        <p:spPr>
          <a:xfrm>
            <a:off x="425195" y="1739154"/>
            <a:ext cx="8030035" cy="4414512"/>
          </a:xfrm>
        </p:spPr>
        <p:txBody>
          <a:bodyPr/>
          <a:lstStyle/>
          <a:p>
            <a:pPr algn="just">
              <a:lnSpc>
                <a:spcPct val="100000"/>
              </a:lnSpc>
            </a:pPr>
            <a:r>
              <a:rPr lang="en-US" sz="2400" dirty="0" smtClean="0"/>
              <a:t>Strings </a:t>
            </a:r>
            <a:r>
              <a:rPr lang="en-US" sz="2400" dirty="0" err="1" smtClean="0"/>
              <a:t>là</a:t>
            </a:r>
            <a:r>
              <a:rPr lang="en-US" sz="2400" dirty="0" smtClean="0"/>
              <a:t> </a:t>
            </a:r>
            <a:r>
              <a:rPr lang="en-US" sz="2400" dirty="0" err="1" smtClean="0"/>
              <a:t>các</a:t>
            </a:r>
            <a:r>
              <a:rPr lang="en-US" sz="2400" dirty="0" smtClean="0"/>
              <a:t> </a:t>
            </a:r>
            <a:r>
              <a:rPr lang="en-US" sz="2400" dirty="0" err="1" smtClean="0"/>
              <a:t>chuỗi</a:t>
            </a:r>
            <a:r>
              <a:rPr lang="en-US" sz="2400" dirty="0" smtClean="0"/>
              <a:t> </a:t>
            </a:r>
            <a:r>
              <a:rPr lang="vi-VN" sz="2400" dirty="0" smtClean="0"/>
              <a:t>ký </a:t>
            </a:r>
            <a:r>
              <a:rPr lang="vi-VN" sz="2400" dirty="0"/>
              <a:t>tự ASCII và Unicode có thể hiển </a:t>
            </a:r>
            <a:r>
              <a:rPr lang="vi-VN" sz="2400" dirty="0" smtClean="0"/>
              <a:t>thị (</a:t>
            </a:r>
            <a:r>
              <a:rPr lang="vi-VN" sz="2400" dirty="0"/>
              <a:t>Unicode-printable</a:t>
            </a:r>
            <a:r>
              <a:rPr lang="vi-VN" sz="2400" dirty="0" smtClean="0"/>
              <a:t>), chúng được </a:t>
            </a:r>
            <a:r>
              <a:rPr lang="vi-VN" sz="2400" dirty="0"/>
              <a:t>nhúng trong một </a:t>
            </a:r>
            <a:r>
              <a:rPr lang="vi-VN" sz="2400" dirty="0" smtClean="0"/>
              <a:t>tệp.</a:t>
            </a:r>
          </a:p>
          <a:p>
            <a:pPr algn="just">
              <a:lnSpc>
                <a:spcPct val="100000"/>
              </a:lnSpc>
            </a:pPr>
            <a:r>
              <a:rPr lang="vi-VN" sz="2400" dirty="0" smtClean="0"/>
              <a:t>Phân tích chuỗi </a:t>
            </a:r>
            <a:r>
              <a:rPr lang="vi-VN" sz="2400" dirty="0"/>
              <a:t>có thể cung cấp gợi ý về chức năng của chương trình và các chỉ số liên quan đến một tệp nhị phân </a:t>
            </a:r>
            <a:r>
              <a:rPr lang="vi-VN" sz="2400" dirty="0" smtClean="0"/>
              <a:t>(binary file) đáng </a:t>
            </a:r>
            <a:r>
              <a:rPr lang="vi-VN" sz="2400" dirty="0"/>
              <a:t>nghi</a:t>
            </a:r>
            <a:r>
              <a:rPr lang="vi-VN" sz="2400" dirty="0" smtClean="0"/>
              <a:t>.</a:t>
            </a:r>
          </a:p>
          <a:p>
            <a:pPr algn="just">
              <a:lnSpc>
                <a:spcPct val="100000"/>
              </a:lnSpc>
            </a:pPr>
            <a:r>
              <a:rPr lang="vi-VN" sz="2400" dirty="0"/>
              <a:t>Các chuỗi được trích xuất từ tệp nhị phân có chứa các tham chiếu đến tên tệp, URL, tên miền, địa chỉ IP, lệnh tấn công, registry,... </a:t>
            </a:r>
            <a:r>
              <a:rPr lang="vi-VN" sz="2400" dirty="0" smtClean="0"/>
              <a:t>thì </a:t>
            </a:r>
            <a:r>
              <a:rPr lang="vi-VN" sz="2400" dirty="0"/>
              <a:t>khả năng cao là có dính mã độc.</a:t>
            </a:r>
          </a:p>
          <a:p>
            <a:pPr algn="just">
              <a:lnSpc>
                <a:spcPct val="100000"/>
              </a:lnSpc>
            </a:pPr>
            <a:endParaRPr lang="vi-VN" sz="2400" dirty="0"/>
          </a:p>
        </p:txBody>
      </p:sp>
    </p:spTree>
    <p:extLst>
      <p:ext uri="{BB962C8B-B14F-4D97-AF65-F5344CB8AC3E}">
        <p14:creationId xmlns:p14="http://schemas.microsoft.com/office/powerpoint/2010/main" val="41635194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5196" y="997595"/>
            <a:ext cx="8105346" cy="483964"/>
          </a:xfrm>
        </p:spPr>
        <p:txBody>
          <a:bodyPr/>
          <a:lstStyle/>
          <a:p>
            <a:r>
              <a:rPr lang="en-US" sz="3200" dirty="0"/>
              <a:t>3.4 </a:t>
            </a:r>
            <a:r>
              <a:rPr lang="en-US" sz="3200" dirty="0" err="1"/>
              <a:t>Phân</a:t>
            </a:r>
            <a:r>
              <a:rPr lang="en-US" sz="3200" dirty="0"/>
              <a:t> </a:t>
            </a:r>
            <a:r>
              <a:rPr lang="en-US" sz="3200" dirty="0" err="1"/>
              <a:t>tích</a:t>
            </a:r>
            <a:r>
              <a:rPr lang="en-US" sz="3200" dirty="0"/>
              <a:t> strings</a:t>
            </a:r>
            <a:endParaRPr lang="vi-VN" sz="3200" dirty="0"/>
          </a:p>
        </p:txBody>
      </p:sp>
      <p:sp>
        <p:nvSpPr>
          <p:cNvPr id="3" name="Content Placeholder 2"/>
          <p:cNvSpPr>
            <a:spLocks noGrp="1"/>
          </p:cNvSpPr>
          <p:nvPr>
            <p:ph idx="1"/>
          </p:nvPr>
        </p:nvSpPr>
        <p:spPr>
          <a:xfrm>
            <a:off x="425196" y="1481559"/>
            <a:ext cx="8024323" cy="5243331"/>
          </a:xfrm>
        </p:spPr>
        <p:txBody>
          <a:bodyPr/>
          <a:lstStyle/>
          <a:p>
            <a:pPr>
              <a:lnSpc>
                <a:spcPct val="120000"/>
              </a:lnSpc>
              <a:spcBef>
                <a:spcPts val="300"/>
              </a:spcBef>
            </a:pPr>
            <a:r>
              <a:rPr lang="vi-VN" sz="2400" dirty="0" smtClean="0"/>
              <a:t>Phân tích string sử dụng công cụ:</a:t>
            </a:r>
          </a:p>
          <a:p>
            <a:pPr lvl="1">
              <a:lnSpc>
                <a:spcPct val="120000"/>
              </a:lnSpc>
              <a:spcBef>
                <a:spcPts val="300"/>
              </a:spcBef>
            </a:pPr>
            <a:r>
              <a:rPr lang="vi-VN" sz="2000" b="1" dirty="0"/>
              <a:t>Trên </a:t>
            </a:r>
            <a:r>
              <a:rPr lang="vi-VN" sz="2000" b="1" dirty="0" smtClean="0"/>
              <a:t>linux: </a:t>
            </a:r>
            <a:r>
              <a:rPr lang="vi-VN" sz="2000" dirty="0"/>
              <a:t>strings </a:t>
            </a:r>
            <a:r>
              <a:rPr lang="vi-VN" sz="2000" dirty="0" smtClean="0"/>
              <a:t>utility (lệnh </a:t>
            </a:r>
            <a:r>
              <a:rPr lang="vi-VN" sz="2000" dirty="0" smtClean="0">
                <a:latin typeface="Courier New" panose="02070309020205020404" pitchFamily="49" charset="0"/>
                <a:cs typeface="Courier New" panose="02070309020205020404" pitchFamily="49" charset="0"/>
              </a:rPr>
              <a:t>strings</a:t>
            </a:r>
            <a:r>
              <a:rPr lang="vi-VN" sz="2000" dirty="0" smtClean="0"/>
              <a:t>) </a:t>
            </a:r>
            <a:r>
              <a:rPr lang="vi-VN" sz="2000" dirty="0"/>
              <a:t>trích xuất các chuỗi ASCII có ít nhất bốn ký tự. Với tùy chọn </a:t>
            </a:r>
            <a:r>
              <a:rPr lang="vi-VN" sz="2000" dirty="0">
                <a:latin typeface="Courier New" panose="02070309020205020404" pitchFamily="49" charset="0"/>
                <a:cs typeface="Courier New" panose="02070309020205020404" pitchFamily="49" charset="0"/>
              </a:rPr>
              <a:t>-a</a:t>
            </a:r>
            <a:r>
              <a:rPr lang="vi-VN" sz="2000" dirty="0"/>
              <a:t>, </a:t>
            </a:r>
            <a:r>
              <a:rPr lang="vi-VN" sz="2000" dirty="0" smtClean="0"/>
              <a:t>có </a:t>
            </a:r>
            <a:r>
              <a:rPr lang="vi-VN" sz="2000" dirty="0"/>
              <a:t>thể trích xuất các chuỗi từ toàn bộ tệp</a:t>
            </a:r>
            <a:r>
              <a:rPr lang="vi-VN" sz="2000" dirty="0" smtClean="0"/>
              <a:t>. </a:t>
            </a:r>
            <a:endParaRPr lang="vi-VN" sz="2000" dirty="0"/>
          </a:p>
          <a:p>
            <a:pPr lvl="1">
              <a:lnSpc>
                <a:spcPct val="120000"/>
              </a:lnSpc>
              <a:spcBef>
                <a:spcPts val="300"/>
              </a:spcBef>
            </a:pPr>
            <a:r>
              <a:rPr lang="vi-VN" sz="2000" dirty="0"/>
              <a:t>Các mẫu mã độc cũng sử dụng các chuỗi Unicode (2 byte cho mỗi ký tự). Để trích xuất chuỗi Unicode bằng lệnh "</a:t>
            </a:r>
            <a:r>
              <a:rPr lang="vi-VN" sz="2000" dirty="0">
                <a:latin typeface="Courier New" panose="02070309020205020404" pitchFamily="49" charset="0"/>
                <a:cs typeface="Courier New" panose="02070309020205020404" pitchFamily="49" charset="0"/>
              </a:rPr>
              <a:t>strings</a:t>
            </a:r>
            <a:r>
              <a:rPr lang="vi-VN" sz="2000" dirty="0"/>
              <a:t>", sử dụng tùy chọn </a:t>
            </a:r>
            <a:r>
              <a:rPr lang="vi-VN" sz="2000" dirty="0">
                <a:latin typeface="Courier New" panose="02070309020205020404" pitchFamily="49" charset="0"/>
                <a:cs typeface="Courier New" panose="02070309020205020404" pitchFamily="49" charset="0"/>
              </a:rPr>
              <a:t>–el</a:t>
            </a:r>
            <a:r>
              <a:rPr lang="vi-VN" sz="2000" dirty="0">
                <a:cs typeface="Courier New" panose="02070309020205020404" pitchFamily="49" charset="0"/>
              </a:rPr>
              <a:t>, vd: </a:t>
            </a:r>
            <a:r>
              <a:rPr lang="vi-VN" sz="2000" dirty="0">
                <a:latin typeface="Courier New" panose="02070309020205020404" pitchFamily="49" charset="0"/>
                <a:cs typeface="Courier New" panose="02070309020205020404" pitchFamily="49" charset="0"/>
              </a:rPr>
              <a:t>strings -a -el multi.exe</a:t>
            </a:r>
          </a:p>
          <a:p>
            <a:pPr lvl="1">
              <a:lnSpc>
                <a:spcPct val="100000"/>
              </a:lnSpc>
              <a:spcBef>
                <a:spcPts val="300"/>
              </a:spcBef>
            </a:pPr>
            <a:endParaRPr lang="vi-VN" sz="2000" dirty="0" smtClean="0"/>
          </a:p>
          <a:p>
            <a:pPr lvl="1">
              <a:lnSpc>
                <a:spcPct val="100000"/>
              </a:lnSpc>
              <a:spcBef>
                <a:spcPts val="300"/>
              </a:spcBef>
            </a:pPr>
            <a:endParaRPr lang="vi-VN" sz="2000" dirty="0" smtClean="0"/>
          </a:p>
          <a:p>
            <a:pPr lvl="1">
              <a:lnSpc>
                <a:spcPct val="100000"/>
              </a:lnSpc>
              <a:spcBef>
                <a:spcPts val="300"/>
              </a:spcBef>
            </a:pPr>
            <a:endParaRPr lang="vi-VN" sz="2000" dirty="0"/>
          </a:p>
          <a:p>
            <a:pPr lvl="1">
              <a:lnSpc>
                <a:spcPct val="100000"/>
              </a:lnSpc>
              <a:spcBef>
                <a:spcPts val="300"/>
              </a:spcBef>
            </a:pPr>
            <a:endParaRPr lang="vi-VN" sz="2000" dirty="0" smtClean="0"/>
          </a:p>
          <a:p>
            <a:pPr lvl="1">
              <a:lnSpc>
                <a:spcPct val="100000"/>
              </a:lnSpc>
              <a:spcBef>
                <a:spcPts val="300"/>
              </a:spcBef>
            </a:pPr>
            <a:endParaRPr lang="vi-VN" sz="2000" dirty="0"/>
          </a:p>
          <a:p>
            <a:pPr lvl="1">
              <a:lnSpc>
                <a:spcPct val="100000"/>
              </a:lnSpc>
              <a:spcBef>
                <a:spcPts val="300"/>
              </a:spcBef>
            </a:pPr>
            <a:endParaRPr lang="vi-VN" sz="2000" dirty="0"/>
          </a:p>
        </p:txBody>
      </p:sp>
      <p:pic>
        <p:nvPicPr>
          <p:cNvPr id="4" name="Picture 3"/>
          <p:cNvPicPr>
            <a:picLocks noChangeAspect="1"/>
          </p:cNvPicPr>
          <p:nvPr/>
        </p:nvPicPr>
        <p:blipFill>
          <a:blip r:embed="rId3"/>
          <a:stretch>
            <a:fillRect/>
          </a:stretch>
        </p:blipFill>
        <p:spPr>
          <a:xfrm>
            <a:off x="732391" y="4384373"/>
            <a:ext cx="3463898" cy="1782546"/>
          </a:xfrm>
          <a:prstGeom prst="rect">
            <a:avLst/>
          </a:prstGeom>
        </p:spPr>
      </p:pic>
      <p:sp>
        <p:nvSpPr>
          <p:cNvPr id="6" name="TextBox 5"/>
          <p:cNvSpPr txBox="1"/>
          <p:nvPr/>
        </p:nvSpPr>
        <p:spPr>
          <a:xfrm>
            <a:off x="4338972" y="5520052"/>
            <a:ext cx="2650604" cy="646331"/>
          </a:xfrm>
          <a:prstGeom prst="rect">
            <a:avLst/>
          </a:prstGeom>
          <a:noFill/>
        </p:spPr>
        <p:txBody>
          <a:bodyPr wrap="square" rtlCol="0">
            <a:spAutoFit/>
          </a:bodyPr>
          <a:lstStyle/>
          <a:p>
            <a:r>
              <a:rPr lang="vi-VN" dirty="0" smtClean="0">
                <a:solidFill>
                  <a:srgbClr val="1BA980"/>
                </a:solidFill>
              </a:rPr>
              <a:t>Phát hiện ra địa chỉ IP khi phân tích file log.exe</a:t>
            </a:r>
            <a:endParaRPr lang="vi-VN" dirty="0">
              <a:solidFill>
                <a:srgbClr val="1BA980"/>
              </a:solidFill>
            </a:endParaRPr>
          </a:p>
        </p:txBody>
      </p:sp>
    </p:spTree>
    <p:extLst>
      <p:ext uri="{BB962C8B-B14F-4D97-AF65-F5344CB8AC3E}">
        <p14:creationId xmlns:p14="http://schemas.microsoft.com/office/powerpoint/2010/main" val="326399604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5196" y="997594"/>
            <a:ext cx="8128495" cy="530264"/>
          </a:xfrm>
        </p:spPr>
        <p:txBody>
          <a:bodyPr/>
          <a:lstStyle/>
          <a:p>
            <a:r>
              <a:rPr lang="en-US" sz="3600" dirty="0"/>
              <a:t>3.4 </a:t>
            </a:r>
            <a:r>
              <a:rPr lang="en-US" sz="3600" dirty="0" err="1"/>
              <a:t>Phân</a:t>
            </a:r>
            <a:r>
              <a:rPr lang="en-US" sz="3600" dirty="0"/>
              <a:t> </a:t>
            </a:r>
            <a:r>
              <a:rPr lang="en-US" sz="3600" dirty="0" err="1"/>
              <a:t>tích</a:t>
            </a:r>
            <a:r>
              <a:rPr lang="en-US" sz="3600" dirty="0"/>
              <a:t> strings</a:t>
            </a:r>
            <a:endParaRPr lang="vi-VN" sz="3600" dirty="0"/>
          </a:p>
        </p:txBody>
      </p:sp>
      <p:sp>
        <p:nvSpPr>
          <p:cNvPr id="3" name="Content Placeholder 2"/>
          <p:cNvSpPr>
            <a:spLocks noGrp="1"/>
          </p:cNvSpPr>
          <p:nvPr>
            <p:ph idx="1"/>
          </p:nvPr>
        </p:nvSpPr>
        <p:spPr>
          <a:xfrm>
            <a:off x="425196" y="1666754"/>
            <a:ext cx="8533609" cy="4486912"/>
          </a:xfrm>
        </p:spPr>
        <p:txBody>
          <a:bodyPr/>
          <a:lstStyle/>
          <a:p>
            <a:r>
              <a:rPr lang="vi-VN" sz="2400" dirty="0" smtClean="0"/>
              <a:t>Phân tích string sử dụng công cụ:</a:t>
            </a:r>
          </a:p>
          <a:p>
            <a:pPr lvl="1"/>
            <a:r>
              <a:rPr lang="vi-VN" sz="2400" b="1" dirty="0" smtClean="0"/>
              <a:t>Trên Windows: </a:t>
            </a:r>
            <a:r>
              <a:rPr lang="vi-VN" sz="2400" dirty="0" smtClean="0"/>
              <a:t>PEstudio</a:t>
            </a:r>
            <a:r>
              <a:rPr lang="vi-VN" sz="2400" dirty="0"/>
              <a:t>, PPEE, </a:t>
            </a:r>
            <a:r>
              <a:rPr lang="vi-VN" sz="2400" dirty="0" smtClean="0"/>
              <a:t>strings</a:t>
            </a:r>
            <a:r>
              <a:rPr lang="vi-VN" sz="2400" dirty="0"/>
              <a:t> utility</a:t>
            </a:r>
            <a:r>
              <a:rPr lang="vi-VN" sz="2400" dirty="0" smtClean="0"/>
              <a:t>, </a:t>
            </a:r>
            <a:r>
              <a:rPr lang="vi-VN" sz="2400" dirty="0"/>
              <a:t>bintext…</a:t>
            </a:r>
          </a:p>
        </p:txBody>
      </p:sp>
      <p:pic>
        <p:nvPicPr>
          <p:cNvPr id="7" name="Picture 6"/>
          <p:cNvPicPr>
            <a:picLocks noChangeAspect="1"/>
          </p:cNvPicPr>
          <p:nvPr/>
        </p:nvPicPr>
        <p:blipFill>
          <a:blip r:embed="rId3"/>
          <a:stretch>
            <a:fillRect/>
          </a:stretch>
        </p:blipFill>
        <p:spPr>
          <a:xfrm>
            <a:off x="286301" y="2883351"/>
            <a:ext cx="2288619" cy="3861246"/>
          </a:xfrm>
          <a:prstGeom prst="rect">
            <a:avLst/>
          </a:prstGeom>
        </p:spPr>
      </p:pic>
      <p:pic>
        <p:nvPicPr>
          <p:cNvPr id="10" name="Picture 9"/>
          <p:cNvPicPr>
            <a:picLocks noChangeAspect="1"/>
          </p:cNvPicPr>
          <p:nvPr/>
        </p:nvPicPr>
        <p:blipFill>
          <a:blip r:embed="rId4"/>
          <a:stretch>
            <a:fillRect/>
          </a:stretch>
        </p:blipFill>
        <p:spPr>
          <a:xfrm>
            <a:off x="2865283" y="3249675"/>
            <a:ext cx="5943051" cy="2903991"/>
          </a:xfrm>
          <a:prstGeom prst="rect">
            <a:avLst/>
          </a:prstGeom>
        </p:spPr>
      </p:pic>
    </p:spTree>
    <p:extLst>
      <p:ext uri="{BB962C8B-B14F-4D97-AF65-F5344CB8AC3E}">
        <p14:creationId xmlns:p14="http://schemas.microsoft.com/office/powerpoint/2010/main" val="84076589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5196" y="997594"/>
            <a:ext cx="8082196" cy="590931"/>
          </a:xfrm>
        </p:spPr>
        <p:txBody>
          <a:bodyPr/>
          <a:lstStyle/>
          <a:p>
            <a:r>
              <a:rPr lang="en-US" sz="2800" dirty="0"/>
              <a:t>3.5 </a:t>
            </a:r>
            <a:r>
              <a:rPr lang="en-US" sz="2800" dirty="0" smtClean="0"/>
              <a:t>Obfuscation </a:t>
            </a:r>
            <a:r>
              <a:rPr lang="en-US" sz="2800" dirty="0"/>
              <a:t>and packer checking</a:t>
            </a:r>
          </a:p>
        </p:txBody>
      </p:sp>
      <p:sp>
        <p:nvSpPr>
          <p:cNvPr id="3" name="Content Placeholder 2"/>
          <p:cNvSpPr>
            <a:spLocks noGrp="1"/>
          </p:cNvSpPr>
          <p:nvPr>
            <p:ph idx="1"/>
          </p:nvPr>
        </p:nvSpPr>
        <p:spPr>
          <a:xfrm>
            <a:off x="425195" y="1504709"/>
            <a:ext cx="7885427" cy="4648957"/>
          </a:xfrm>
        </p:spPr>
        <p:txBody>
          <a:bodyPr/>
          <a:lstStyle/>
          <a:p>
            <a:pPr algn="just"/>
            <a:r>
              <a:rPr lang="vi-VN" sz="2400" dirty="0"/>
              <a:t>Obfuscation là quá trình biến đổi </a:t>
            </a:r>
            <a:r>
              <a:rPr lang="vi-VN" sz="2400" dirty="0" smtClean="0"/>
              <a:t>tệp nhị </a:t>
            </a:r>
            <a:r>
              <a:rPr lang="vi-VN" sz="2400" dirty="0"/>
              <a:t>phân và văn bản để làm cho chúng không đọc được hoặc khó hiểu/ </a:t>
            </a:r>
            <a:r>
              <a:rPr lang="vi-VN" sz="2400" dirty="0" smtClean="0"/>
              <a:t>khó phát </a:t>
            </a:r>
            <a:r>
              <a:rPr lang="vi-VN" sz="2400" dirty="0"/>
              <a:t>hiện/ </a:t>
            </a:r>
            <a:r>
              <a:rPr lang="vi-VN" sz="2400" dirty="0" smtClean="0"/>
              <a:t>khó phân </a:t>
            </a:r>
            <a:r>
              <a:rPr lang="vi-VN" sz="2400" dirty="0"/>
              <a:t>tích được. </a:t>
            </a:r>
            <a:endParaRPr lang="vi-VN" sz="2400" dirty="0" smtClean="0"/>
          </a:p>
          <a:p>
            <a:pPr algn="just"/>
            <a:r>
              <a:rPr lang="vi-VN" sz="2400" dirty="0" smtClean="0"/>
              <a:t>Mục </a:t>
            </a:r>
            <a:r>
              <a:rPr lang="vi-VN" sz="2400" dirty="0"/>
              <a:t>tiêu của việc obfuscate là che giấu </a:t>
            </a:r>
            <a:r>
              <a:rPr lang="vi-VN" sz="2400" dirty="0" smtClean="0"/>
              <a:t>mã độc khỏi </a:t>
            </a:r>
            <a:r>
              <a:rPr lang="vi-VN" sz="2400" dirty="0"/>
              <a:t>các phần mềm antivirus và các chương trình phần mềm bảo mật khác</a:t>
            </a:r>
            <a:r>
              <a:rPr lang="vi-VN" sz="2400" dirty="0" smtClean="0"/>
              <a:t>.</a:t>
            </a:r>
            <a:endParaRPr lang="vi-VN" sz="2000" dirty="0" smtClean="0"/>
          </a:p>
        </p:txBody>
      </p:sp>
    </p:spTree>
    <p:extLst>
      <p:ext uri="{BB962C8B-B14F-4D97-AF65-F5344CB8AC3E}">
        <p14:creationId xmlns:p14="http://schemas.microsoft.com/office/powerpoint/2010/main" val="376443956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5196" y="997594"/>
            <a:ext cx="8082196" cy="590931"/>
          </a:xfrm>
        </p:spPr>
        <p:txBody>
          <a:bodyPr/>
          <a:lstStyle/>
          <a:p>
            <a:r>
              <a:rPr lang="en-US" sz="2800" dirty="0"/>
              <a:t>3.5 Obfuscation and packer checking</a:t>
            </a:r>
            <a:endParaRPr lang="vi-VN" sz="2800" dirty="0"/>
          </a:p>
        </p:txBody>
      </p:sp>
      <p:sp>
        <p:nvSpPr>
          <p:cNvPr id="3" name="Content Placeholder 2"/>
          <p:cNvSpPr>
            <a:spLocks noGrp="1"/>
          </p:cNvSpPr>
          <p:nvPr>
            <p:ph idx="1"/>
          </p:nvPr>
        </p:nvSpPr>
        <p:spPr>
          <a:xfrm>
            <a:off x="289305" y="1501252"/>
            <a:ext cx="8591483" cy="4648957"/>
          </a:xfrm>
        </p:spPr>
        <p:txBody>
          <a:bodyPr/>
          <a:lstStyle/>
          <a:p>
            <a:pPr algn="just"/>
            <a:r>
              <a:rPr lang="vi-VN" sz="2400" dirty="0"/>
              <a:t>Obfuscated strings: là các chuỗi đã bị “che giấu”, bị xáo trộn làm cho các công cụ phân tích chuỗi như strings utility không thể trích xuất ra các </a:t>
            </a:r>
            <a:r>
              <a:rPr lang="vi-VN" sz="2400" dirty="0" smtClean="0"/>
              <a:t>chuỗi. </a:t>
            </a:r>
            <a:endParaRPr lang="en-US" sz="2400" dirty="0" smtClean="0"/>
          </a:p>
          <a:p>
            <a:pPr algn="just"/>
            <a:r>
              <a:rPr lang="vi-VN" sz="2400" dirty="0" smtClean="0"/>
              <a:t>Các kỹ thuật </a:t>
            </a:r>
            <a:r>
              <a:rPr lang="vi-VN" sz="2400" dirty="0"/>
              <a:t>Obfuscated </a:t>
            </a:r>
            <a:r>
              <a:rPr lang="vi-VN" sz="2400" dirty="0" smtClean="0"/>
              <a:t>strings</a:t>
            </a:r>
            <a:r>
              <a:rPr lang="vi-VN" sz="2400" dirty="0"/>
              <a:t>: XOR </a:t>
            </a:r>
            <a:r>
              <a:rPr lang="vi-VN" sz="2400" dirty="0" smtClean="0"/>
              <a:t>Encryption</a:t>
            </a:r>
            <a:r>
              <a:rPr lang="vi-VN" sz="2400" dirty="0"/>
              <a:t>, Base64 </a:t>
            </a:r>
            <a:r>
              <a:rPr lang="vi-VN" sz="2400" dirty="0" smtClean="0"/>
              <a:t>Encoding</a:t>
            </a:r>
            <a:r>
              <a:rPr lang="vi-VN" sz="2400" dirty="0"/>
              <a:t>, Unicode Escaping, String </a:t>
            </a:r>
            <a:r>
              <a:rPr lang="vi-VN" sz="2400" dirty="0" smtClean="0"/>
              <a:t>Concatenation</a:t>
            </a:r>
            <a:r>
              <a:rPr lang="vi-VN" sz="2400" dirty="0"/>
              <a:t>, Dynamic String </a:t>
            </a:r>
            <a:r>
              <a:rPr lang="vi-VN" sz="2400" dirty="0" smtClean="0"/>
              <a:t>Decryption.</a:t>
            </a:r>
          </a:p>
          <a:p>
            <a:pPr marL="0" indent="0" algn="just">
              <a:buNone/>
            </a:pPr>
            <a:r>
              <a:rPr lang="vi-VN" sz="2400" dirty="0" smtClean="0">
                <a:sym typeface="Wingdings" panose="05000000000000000000" pitchFamily="2" charset="2"/>
              </a:rPr>
              <a:t> </a:t>
            </a:r>
            <a:r>
              <a:rPr lang="vi-VN" sz="2400" dirty="0">
                <a:sym typeface="Wingdings" panose="05000000000000000000" pitchFamily="2" charset="2"/>
              </a:rPr>
              <a:t>sử dụng FireEye Labs Obfuscated String Solver (FLOSS</a:t>
            </a:r>
            <a:r>
              <a:rPr lang="vi-VN" sz="2400" dirty="0" smtClean="0">
                <a:sym typeface="Wingdings" panose="05000000000000000000" pitchFamily="2" charset="2"/>
              </a:rPr>
              <a:t>). </a:t>
            </a:r>
            <a:r>
              <a:rPr lang="vi-VN" sz="2400" dirty="0" smtClean="0"/>
              <a:t>FLOSS </a:t>
            </a:r>
            <a:r>
              <a:rPr lang="vi-VN" sz="2400" dirty="0"/>
              <a:t>có thể phân tích chuỗi thông thường cũng như các chuỗi bị obfuscated.</a:t>
            </a:r>
          </a:p>
        </p:txBody>
      </p:sp>
    </p:spTree>
    <p:extLst>
      <p:ext uri="{BB962C8B-B14F-4D97-AF65-F5344CB8AC3E}">
        <p14:creationId xmlns:p14="http://schemas.microsoft.com/office/powerpoint/2010/main" val="144212967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3.5 Obfuscation and packer checking</a:t>
            </a:r>
            <a:endParaRPr lang="vi-VN" sz="2800" dirty="0"/>
          </a:p>
        </p:txBody>
      </p:sp>
      <p:sp>
        <p:nvSpPr>
          <p:cNvPr id="3" name="Content Placeholder 2"/>
          <p:cNvSpPr>
            <a:spLocks noGrp="1"/>
          </p:cNvSpPr>
          <p:nvPr>
            <p:ph idx="1"/>
          </p:nvPr>
        </p:nvSpPr>
        <p:spPr>
          <a:xfrm>
            <a:off x="425195" y="1588526"/>
            <a:ext cx="6495225" cy="956665"/>
          </a:xfrm>
        </p:spPr>
        <p:txBody>
          <a:bodyPr/>
          <a:lstStyle/>
          <a:p>
            <a:pPr>
              <a:lnSpc>
                <a:spcPct val="100000"/>
              </a:lnSpc>
            </a:pPr>
            <a:r>
              <a:rPr lang="vi-VN" sz="2400" dirty="0"/>
              <a:t>Exclusive OR (XOR</a:t>
            </a:r>
            <a:r>
              <a:rPr lang="vi-VN" sz="2400" dirty="0" smtClean="0"/>
              <a:t>)</a:t>
            </a:r>
          </a:p>
          <a:p>
            <a:pPr>
              <a:lnSpc>
                <a:spcPct val="100000"/>
              </a:lnSpc>
              <a:buFont typeface="Wingdings" panose="05000000000000000000" pitchFamily="2" charset="2"/>
              <a:buChar char="ü"/>
            </a:pPr>
            <a:r>
              <a:rPr lang="vi-VN" sz="2000" dirty="0"/>
              <a:t> </a:t>
            </a:r>
            <a:r>
              <a:rPr lang="vi-VN" sz="2000" dirty="0" smtClean="0"/>
              <a:t>Những chuỗi nên tìm kiếm là “http” và “this program”</a:t>
            </a:r>
            <a:endParaRPr lang="vi-VN" sz="2000" dirty="0"/>
          </a:p>
        </p:txBody>
      </p:sp>
      <p:pic>
        <p:nvPicPr>
          <p:cNvPr id="4" name="Picture 3"/>
          <p:cNvPicPr>
            <a:picLocks noChangeAspect="1"/>
          </p:cNvPicPr>
          <p:nvPr/>
        </p:nvPicPr>
        <p:blipFill>
          <a:blip r:embed="rId3"/>
          <a:stretch>
            <a:fillRect/>
          </a:stretch>
        </p:blipFill>
        <p:spPr>
          <a:xfrm>
            <a:off x="7145146" y="997594"/>
            <a:ext cx="1255904" cy="1547597"/>
          </a:xfrm>
          <a:prstGeom prst="rect">
            <a:avLst/>
          </a:prstGeom>
        </p:spPr>
      </p:pic>
      <p:pic>
        <p:nvPicPr>
          <p:cNvPr id="5" name="Picture 2" descr="XOR_encod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7952" y="2628318"/>
            <a:ext cx="7145146" cy="164857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XOR_decod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5352" y="5150431"/>
            <a:ext cx="7542030" cy="1360141"/>
          </a:xfrm>
          <a:prstGeom prst="rect">
            <a:avLst/>
          </a:prstGeom>
          <a:noFill/>
          <a:extLst>
            <a:ext uri="{909E8E84-426E-40DD-AFC4-6F175D3DCCD1}">
              <a14:hiddenFill xmlns:a14="http://schemas.microsoft.com/office/drawing/2010/main">
                <a:solidFill>
                  <a:srgbClr val="FFFFFF"/>
                </a:solidFill>
              </a14:hiddenFill>
            </a:ext>
          </a:extLst>
        </p:spPr>
      </p:pic>
      <p:sp>
        <p:nvSpPr>
          <p:cNvPr id="8" name="Down Arrow 7"/>
          <p:cNvSpPr/>
          <p:nvPr/>
        </p:nvSpPr>
        <p:spPr>
          <a:xfrm>
            <a:off x="4196289" y="4360020"/>
            <a:ext cx="522514" cy="79041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9" name="TextBox 8"/>
          <p:cNvSpPr txBox="1"/>
          <p:nvPr/>
        </p:nvSpPr>
        <p:spPr>
          <a:xfrm>
            <a:off x="4678878" y="4528996"/>
            <a:ext cx="3449040" cy="369332"/>
          </a:xfrm>
          <a:prstGeom prst="rect">
            <a:avLst/>
          </a:prstGeom>
          <a:noFill/>
        </p:spPr>
        <p:txBody>
          <a:bodyPr wrap="square" rtlCol="0">
            <a:spAutoFit/>
          </a:bodyPr>
          <a:lstStyle/>
          <a:p>
            <a:r>
              <a:rPr lang="vi-VN" b="1" dirty="0" smtClean="0">
                <a:solidFill>
                  <a:srgbClr val="339933"/>
                </a:solidFill>
              </a:rPr>
              <a:t>Sử dụng phép XOR với 0x55</a:t>
            </a:r>
            <a:endParaRPr lang="vi-VN" b="1" dirty="0">
              <a:solidFill>
                <a:srgbClr val="339933"/>
              </a:solidFill>
            </a:endParaRPr>
          </a:p>
        </p:txBody>
      </p:sp>
    </p:spTree>
    <p:extLst>
      <p:ext uri="{BB962C8B-B14F-4D97-AF65-F5344CB8AC3E}">
        <p14:creationId xmlns:p14="http://schemas.microsoft.com/office/powerpoint/2010/main" val="374005673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p:cNvSpPr>
            <a:spLocks noGrp="1"/>
          </p:cNvSpPr>
          <p:nvPr>
            <p:ph type="title"/>
          </p:nvPr>
        </p:nvSpPr>
        <p:spPr bwMode="auto">
          <a:noFill/>
          <a:ln>
            <a:miter lim="800000"/>
            <a:headEnd/>
            <a:tailEnd/>
          </a:ln>
        </p:spPr>
        <p:txBody>
          <a:bodyPr vert="horz" wrap="square" lIns="91440" tIns="45720" rIns="91440" bIns="45720" numCol="1" anchor="t" anchorCtr="0" compatLnSpc="1">
            <a:prstTxWarp prst="textNoShape">
              <a:avLst/>
            </a:prstTxWarp>
          </a:bodyPr>
          <a:lstStyle/>
          <a:p>
            <a:pPr algn="just"/>
            <a:r>
              <a:rPr lang="vi-VN" sz="3600" dirty="0" smtClean="0"/>
              <a:t>Giới thiệu</a:t>
            </a:r>
            <a:endParaRPr lang="vi-VN" sz="3200" dirty="0"/>
          </a:p>
        </p:txBody>
      </p:sp>
      <p:sp>
        <p:nvSpPr>
          <p:cNvPr id="5123" name="Content Placeholder 2"/>
          <p:cNvSpPr>
            <a:spLocks noGrp="1"/>
          </p:cNvSpPr>
          <p:nvPr>
            <p:ph sz="quarter" idx="1"/>
          </p:nvPr>
        </p:nvSpPr>
        <p:spPr bwMode="auto">
          <a:xfrm>
            <a:off x="502314" y="1489373"/>
            <a:ext cx="8021926" cy="5269475"/>
          </a:xfrm>
          <a:noFill/>
          <a:ln>
            <a:miter lim="800000"/>
            <a:headEnd/>
            <a:tailEnd/>
          </a:ln>
        </p:spPr>
        <p:txBody>
          <a:bodyPr vert="horz" wrap="square" lIns="91440" tIns="45720" rIns="91440" bIns="45720" numCol="1" anchor="t" anchorCtr="0" compatLnSpc="1">
            <a:prstTxWarp prst="textNoShape">
              <a:avLst/>
            </a:prstTxWarp>
          </a:bodyPr>
          <a:lstStyle/>
          <a:p>
            <a:pPr marL="0" indent="0">
              <a:buNone/>
            </a:pPr>
            <a:r>
              <a:rPr lang="fr-FR" sz="2400" b="1" dirty="0" err="1" smtClean="0"/>
              <a:t>Phân</a:t>
            </a:r>
            <a:r>
              <a:rPr lang="fr-FR" sz="2400" b="1" dirty="0" smtClean="0"/>
              <a:t> </a:t>
            </a:r>
            <a:r>
              <a:rPr lang="fr-FR" sz="2400" b="1" dirty="0" err="1"/>
              <a:t>tích</a:t>
            </a:r>
            <a:r>
              <a:rPr lang="fr-FR" sz="2400" b="1" dirty="0"/>
              <a:t> </a:t>
            </a:r>
            <a:r>
              <a:rPr lang="fr-FR" sz="2400" b="1" dirty="0" err="1"/>
              <a:t>mã</a:t>
            </a:r>
            <a:r>
              <a:rPr lang="fr-FR" sz="2400" b="1" dirty="0"/>
              <a:t> </a:t>
            </a:r>
            <a:r>
              <a:rPr lang="fr-FR" sz="2400" b="1" dirty="0" err="1"/>
              <a:t>độc</a:t>
            </a:r>
            <a:r>
              <a:rPr lang="fr-FR" sz="2400" b="1" dirty="0"/>
              <a:t> </a:t>
            </a:r>
            <a:r>
              <a:rPr lang="fr-FR" sz="2400" b="1" dirty="0" err="1"/>
              <a:t>dựa</a:t>
            </a:r>
            <a:r>
              <a:rPr lang="fr-FR" sz="2400" b="1" dirty="0"/>
              <a:t> </a:t>
            </a:r>
            <a:r>
              <a:rPr lang="fr-FR" sz="2400" b="1" dirty="0" err="1"/>
              <a:t>trên</a:t>
            </a:r>
            <a:r>
              <a:rPr lang="fr-FR" sz="2400" b="1" dirty="0"/>
              <a:t> </a:t>
            </a:r>
            <a:r>
              <a:rPr lang="fr-FR" sz="2400" b="1" dirty="0" err="1"/>
              <a:t>kỹ</a:t>
            </a:r>
            <a:r>
              <a:rPr lang="fr-FR" sz="2400" b="1" dirty="0"/>
              <a:t> </a:t>
            </a:r>
            <a:r>
              <a:rPr lang="fr-FR" sz="2400" b="1" dirty="0" err="1"/>
              <a:t>thuật</a:t>
            </a:r>
            <a:r>
              <a:rPr lang="fr-FR" sz="2400" b="1" dirty="0"/>
              <a:t> </a:t>
            </a:r>
            <a:r>
              <a:rPr lang="fr-FR" sz="2400" b="1" dirty="0" err="1"/>
              <a:t>phân</a:t>
            </a:r>
            <a:r>
              <a:rPr lang="fr-FR" sz="2400" b="1" dirty="0"/>
              <a:t> </a:t>
            </a:r>
            <a:r>
              <a:rPr lang="fr-FR" sz="2400" b="1" dirty="0" err="1"/>
              <a:t>tích</a:t>
            </a:r>
            <a:r>
              <a:rPr lang="fr-FR" sz="2400" b="1" dirty="0"/>
              <a:t> </a:t>
            </a:r>
            <a:r>
              <a:rPr lang="fr-FR" sz="2400" b="1" dirty="0" err="1"/>
              <a:t>tĩnh</a:t>
            </a:r>
            <a:r>
              <a:rPr lang="fr-FR" sz="2400" b="1" dirty="0"/>
              <a:t> </a:t>
            </a:r>
            <a:endParaRPr lang="vi-VN" sz="2400" b="1" dirty="0"/>
          </a:p>
          <a:p>
            <a:pPr marL="0" indent="0">
              <a:buNone/>
            </a:pPr>
            <a:r>
              <a:rPr lang="vi-VN" sz="2400" dirty="0" smtClean="0"/>
              <a:t>	1. </a:t>
            </a:r>
            <a:r>
              <a:rPr lang="en-AU" sz="2400" dirty="0" err="1" smtClean="0"/>
              <a:t>Tổng</a:t>
            </a:r>
            <a:r>
              <a:rPr lang="en-AU" sz="2400" dirty="0" smtClean="0"/>
              <a:t> </a:t>
            </a:r>
            <a:r>
              <a:rPr lang="en-AU" sz="2400" dirty="0" err="1"/>
              <a:t>quan</a:t>
            </a:r>
            <a:r>
              <a:rPr lang="en-AU" sz="2400" dirty="0"/>
              <a:t> </a:t>
            </a:r>
            <a:r>
              <a:rPr lang="en-AU" sz="2400" dirty="0" err="1"/>
              <a:t>về</a:t>
            </a:r>
            <a:r>
              <a:rPr lang="en-AU" sz="2400" dirty="0"/>
              <a:t> </a:t>
            </a:r>
            <a:r>
              <a:rPr lang="en-AU" sz="2400" dirty="0" err="1"/>
              <a:t>phân</a:t>
            </a:r>
            <a:r>
              <a:rPr lang="en-AU" sz="2400" dirty="0"/>
              <a:t> </a:t>
            </a:r>
            <a:r>
              <a:rPr lang="en-AU" sz="2400" dirty="0" err="1"/>
              <a:t>tích</a:t>
            </a:r>
            <a:r>
              <a:rPr lang="en-AU" sz="2400" dirty="0"/>
              <a:t> </a:t>
            </a:r>
            <a:r>
              <a:rPr lang="en-AU" sz="2400" dirty="0" err="1"/>
              <a:t>tĩnh</a:t>
            </a:r>
            <a:r>
              <a:rPr lang="en-AU" sz="2400" dirty="0"/>
              <a:t> </a:t>
            </a:r>
            <a:endParaRPr lang="vi-VN" sz="2400" dirty="0"/>
          </a:p>
          <a:p>
            <a:pPr marL="0" indent="0">
              <a:buNone/>
            </a:pPr>
            <a:r>
              <a:rPr lang="vi-VN" sz="2400" dirty="0"/>
              <a:t>	</a:t>
            </a:r>
            <a:r>
              <a:rPr lang="vi-VN" sz="2400" dirty="0" smtClean="0"/>
              <a:t>2. Một </a:t>
            </a:r>
            <a:r>
              <a:rPr lang="vi-VN" sz="2400" dirty="0"/>
              <a:t>số công cụ phân tích tĩnh phổ biến </a:t>
            </a:r>
          </a:p>
          <a:p>
            <a:pPr marL="0" indent="0">
              <a:buNone/>
            </a:pPr>
            <a:r>
              <a:rPr lang="vi-VN" sz="2400" dirty="0"/>
              <a:t>	</a:t>
            </a:r>
            <a:r>
              <a:rPr lang="vi-VN" sz="2400" dirty="0" smtClean="0"/>
              <a:t>3. </a:t>
            </a:r>
            <a:r>
              <a:rPr lang="en-AU" sz="2400" dirty="0" err="1" smtClean="0"/>
              <a:t>Quy</a:t>
            </a:r>
            <a:r>
              <a:rPr lang="en-AU" sz="2400" dirty="0" smtClean="0"/>
              <a:t> </a:t>
            </a:r>
            <a:r>
              <a:rPr lang="en-AU" sz="2400" dirty="0" err="1"/>
              <a:t>trình</a:t>
            </a:r>
            <a:r>
              <a:rPr lang="en-AU" sz="2400" dirty="0"/>
              <a:t> </a:t>
            </a:r>
            <a:r>
              <a:rPr lang="en-AU" sz="2400" dirty="0" err="1"/>
              <a:t>phân</a:t>
            </a:r>
            <a:r>
              <a:rPr lang="en-AU" sz="2400" dirty="0"/>
              <a:t> </a:t>
            </a:r>
            <a:r>
              <a:rPr lang="en-AU" sz="2400" dirty="0" err="1"/>
              <a:t>tích</a:t>
            </a:r>
            <a:r>
              <a:rPr lang="en-AU" sz="2400" dirty="0"/>
              <a:t> </a:t>
            </a:r>
            <a:r>
              <a:rPr lang="en-AU" sz="2400" dirty="0" err="1"/>
              <a:t>tĩnh</a:t>
            </a:r>
            <a:r>
              <a:rPr lang="en-AU" sz="2400" dirty="0"/>
              <a:t> </a:t>
            </a:r>
            <a:endParaRPr lang="vi-VN" sz="2400" dirty="0"/>
          </a:p>
          <a:p>
            <a:pPr marL="0" indent="0">
              <a:buNone/>
            </a:pPr>
            <a:r>
              <a:rPr lang="vi-VN" sz="2400" dirty="0"/>
              <a:t>	</a:t>
            </a:r>
            <a:r>
              <a:rPr lang="vi-VN" sz="2400" dirty="0" smtClean="0"/>
              <a:t>4.</a:t>
            </a:r>
            <a:r>
              <a:rPr lang="en-AU" sz="2400" dirty="0" smtClean="0"/>
              <a:t> </a:t>
            </a:r>
            <a:r>
              <a:rPr lang="en-AU" sz="2400" dirty="0" err="1"/>
              <a:t>Đánh</a:t>
            </a:r>
            <a:r>
              <a:rPr lang="en-AU" sz="2400" dirty="0"/>
              <a:t> </a:t>
            </a:r>
            <a:r>
              <a:rPr lang="en-AU" sz="2400" dirty="0" err="1"/>
              <a:t>giá</a:t>
            </a:r>
            <a:r>
              <a:rPr lang="en-AU" sz="2400" dirty="0"/>
              <a:t> </a:t>
            </a:r>
            <a:r>
              <a:rPr lang="en-AU" sz="2400" dirty="0" err="1"/>
              <a:t>về</a:t>
            </a:r>
            <a:r>
              <a:rPr lang="en-AU" sz="2400" dirty="0"/>
              <a:t> </a:t>
            </a:r>
            <a:r>
              <a:rPr lang="en-AU" sz="2400" dirty="0" err="1"/>
              <a:t>phân</a:t>
            </a:r>
            <a:r>
              <a:rPr lang="en-AU" sz="2400" dirty="0"/>
              <a:t> </a:t>
            </a:r>
            <a:r>
              <a:rPr lang="en-AU" sz="2400" dirty="0" err="1"/>
              <a:t>tích</a:t>
            </a:r>
            <a:r>
              <a:rPr lang="en-AU" sz="2400" dirty="0"/>
              <a:t> </a:t>
            </a:r>
            <a:r>
              <a:rPr lang="en-AU" sz="2400" dirty="0" err="1"/>
              <a:t>tĩnh</a:t>
            </a:r>
            <a:r>
              <a:rPr lang="en-AU" sz="2400" dirty="0"/>
              <a:t> </a:t>
            </a:r>
            <a:endParaRPr lang="vi-VN" sz="2400" dirty="0"/>
          </a:p>
          <a:p>
            <a:pPr marL="0" indent="0">
              <a:buNone/>
            </a:pPr>
            <a:r>
              <a:rPr lang="vi-VN" sz="2400" dirty="0"/>
              <a:t>	</a:t>
            </a:r>
            <a:r>
              <a:rPr lang="vi-VN" sz="2400" dirty="0" smtClean="0"/>
              <a:t>5.</a:t>
            </a:r>
            <a:r>
              <a:rPr lang="en-AU" sz="2400" dirty="0" smtClean="0"/>
              <a:t> </a:t>
            </a:r>
            <a:r>
              <a:rPr lang="en-AU" sz="2400" dirty="0" err="1"/>
              <a:t>Thực</a:t>
            </a:r>
            <a:r>
              <a:rPr lang="en-AU" sz="2400" dirty="0"/>
              <a:t> </a:t>
            </a:r>
            <a:r>
              <a:rPr lang="en-AU" sz="2400" dirty="0" err="1"/>
              <a:t>hành</a:t>
            </a:r>
            <a:r>
              <a:rPr lang="en-AU" sz="2400" dirty="0"/>
              <a:t> </a:t>
            </a:r>
            <a:r>
              <a:rPr lang="en-AU" sz="2400" dirty="0" err="1"/>
              <a:t>phân</a:t>
            </a:r>
            <a:r>
              <a:rPr lang="en-AU" sz="2400" dirty="0"/>
              <a:t> </a:t>
            </a:r>
            <a:r>
              <a:rPr lang="en-AU" sz="2400" dirty="0" err="1"/>
              <a:t>tích</a:t>
            </a:r>
            <a:r>
              <a:rPr lang="en-AU" sz="2400" dirty="0"/>
              <a:t> </a:t>
            </a:r>
            <a:r>
              <a:rPr lang="en-AU" sz="2400" dirty="0" err="1"/>
              <a:t>tĩnh</a:t>
            </a:r>
            <a:r>
              <a:rPr lang="en-AU" sz="2400" dirty="0"/>
              <a:t> </a:t>
            </a:r>
            <a:r>
              <a:rPr lang="en-AU" sz="2400" dirty="0" err="1"/>
              <a:t>sử</a:t>
            </a:r>
            <a:r>
              <a:rPr lang="en-AU" sz="2400" dirty="0"/>
              <a:t> </a:t>
            </a:r>
            <a:r>
              <a:rPr lang="en-AU" sz="2400" dirty="0" err="1"/>
              <a:t>dụng</a:t>
            </a:r>
            <a:r>
              <a:rPr lang="en-AU" sz="2400" dirty="0"/>
              <a:t> </a:t>
            </a:r>
            <a:r>
              <a:rPr lang="en-AU" sz="2400" dirty="0" err="1"/>
              <a:t>công</a:t>
            </a:r>
            <a:r>
              <a:rPr lang="en-AU" sz="2400" dirty="0"/>
              <a:t> </a:t>
            </a:r>
            <a:r>
              <a:rPr lang="en-AU" sz="2400" dirty="0" err="1"/>
              <a:t>cụ</a:t>
            </a:r>
            <a:r>
              <a:rPr lang="en-AU" sz="2400" dirty="0"/>
              <a:t> </a:t>
            </a:r>
            <a:endParaRPr lang="vi-VN" sz="2400" dirty="0"/>
          </a:p>
          <a:p>
            <a:pPr marL="0" indent="0">
              <a:buNone/>
            </a:pPr>
            <a:r>
              <a:rPr lang="vi-VN" sz="2400" dirty="0" smtClean="0"/>
              <a:t>	</a:t>
            </a:r>
            <a:r>
              <a:rPr lang="vi-VN" sz="2400" dirty="0"/>
              <a:t>	</a:t>
            </a:r>
            <a:r>
              <a:rPr lang="vi-VN" sz="2400" dirty="0" smtClean="0"/>
              <a:t>5.1 </a:t>
            </a:r>
            <a:r>
              <a:rPr lang="vi-VN" sz="2400" dirty="0"/>
              <a:t>chuẩn bị môi trường thực nghiệm</a:t>
            </a:r>
          </a:p>
          <a:p>
            <a:pPr marL="0" indent="0">
              <a:buNone/>
            </a:pPr>
            <a:r>
              <a:rPr lang="vi-VN" sz="2400" dirty="0" smtClean="0"/>
              <a:t>		5.2 </a:t>
            </a:r>
            <a:r>
              <a:rPr lang="vi-VN" sz="2400" dirty="0"/>
              <a:t>chuẩn bị mã độc, chạy</a:t>
            </a:r>
            <a:endParaRPr lang="en-US" sz="2400" dirty="0"/>
          </a:p>
        </p:txBody>
      </p:sp>
    </p:spTree>
    <p:extLst>
      <p:ext uri="{BB962C8B-B14F-4D97-AF65-F5344CB8AC3E}">
        <p14:creationId xmlns:p14="http://schemas.microsoft.com/office/powerpoint/2010/main" val="261413947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5196" y="874722"/>
            <a:ext cx="7542186" cy="424677"/>
          </a:xfrm>
        </p:spPr>
        <p:txBody>
          <a:bodyPr/>
          <a:lstStyle/>
          <a:p>
            <a:r>
              <a:rPr lang="en-US" sz="2800" dirty="0"/>
              <a:t>3.5 Obfuscation and packer checking</a:t>
            </a:r>
            <a:endParaRPr lang="vi-VN" sz="2800" dirty="0"/>
          </a:p>
        </p:txBody>
      </p:sp>
      <p:sp>
        <p:nvSpPr>
          <p:cNvPr id="3" name="Content Placeholder 2"/>
          <p:cNvSpPr>
            <a:spLocks noGrp="1"/>
          </p:cNvSpPr>
          <p:nvPr>
            <p:ph idx="1"/>
          </p:nvPr>
        </p:nvSpPr>
        <p:spPr>
          <a:xfrm>
            <a:off x="425195" y="1413164"/>
            <a:ext cx="8456631" cy="5213267"/>
          </a:xfrm>
        </p:spPr>
        <p:txBody>
          <a:bodyPr/>
          <a:lstStyle/>
          <a:p>
            <a:pPr>
              <a:lnSpc>
                <a:spcPct val="100000"/>
              </a:lnSpc>
            </a:pPr>
            <a:r>
              <a:rPr lang="vi-VN" sz="2400" b="1" dirty="0" smtClean="0"/>
              <a:t>Base64 </a:t>
            </a:r>
            <a:r>
              <a:rPr lang="vi-VN" sz="2400" b="1" dirty="0"/>
              <a:t>Encoding</a:t>
            </a:r>
            <a:endParaRPr lang="vi-VN" sz="2400" b="1" dirty="0" smtClean="0"/>
          </a:p>
          <a:p>
            <a:pPr algn="just">
              <a:lnSpc>
                <a:spcPct val="100000"/>
              </a:lnSpc>
              <a:buFont typeface="Wingdings" panose="05000000000000000000" pitchFamily="2" charset="2"/>
              <a:buChar char="ü"/>
            </a:pPr>
            <a:r>
              <a:rPr lang="vi-VN" sz="1800" dirty="0"/>
              <a:t>Mã hóa Base64 được sử dụng để chuyển đổi dữ liệu nhị phân (mã máy) qua một hệ thống chỉ hỗ trợ xử lý văn bản. </a:t>
            </a:r>
            <a:r>
              <a:rPr lang="vi-VN" sz="1800" dirty="0" smtClean="0"/>
              <a:t>Biểu </a:t>
            </a:r>
            <a:r>
              <a:rPr lang="vi-VN" sz="1800" dirty="0"/>
              <a:t>diễn dữ liệu nhị phân dưới dạng chuỗi ASCII bằng cách chuyển đổi nó thành một dạng biểu diễn hệ số </a:t>
            </a:r>
            <a:r>
              <a:rPr lang="vi-VN" sz="1800" dirty="0" smtClean="0"/>
              <a:t>64.</a:t>
            </a:r>
          </a:p>
          <a:p>
            <a:pPr algn="just">
              <a:lnSpc>
                <a:spcPct val="100000"/>
              </a:lnSpc>
              <a:buFont typeface="Wingdings" panose="05000000000000000000" pitchFamily="2" charset="2"/>
              <a:buChar char="ü"/>
            </a:pPr>
            <a:r>
              <a:rPr lang="vi-VN" sz="1800" dirty="0" smtClean="0"/>
              <a:t>Trong </a:t>
            </a:r>
            <a:r>
              <a:rPr lang="vi-VN" sz="1800" dirty="0"/>
              <a:t>quá trình mã hóa Base64, mỗi 3 byte (24 bit) dữ liệu nhị phân được chia thành 4 đoạn dữ liệu, mỗi đoạn gồm 6 </a:t>
            </a:r>
            <a:r>
              <a:rPr lang="vi-VN" sz="1800" dirty="0" smtClean="0"/>
              <a:t>bit. </a:t>
            </a:r>
            <a:r>
              <a:rPr lang="vi-VN" sz="1800" dirty="0"/>
              <a:t>Sau đó, mỗi giá trị 6 bit được ánh xạ đến một ký tự ASCII tương ứng trong bảng mã Base64. Quá trình này lặp đi lặp lại cho toàn bộ dữ liệu nhị phân </a:t>
            </a:r>
            <a:r>
              <a:rPr lang="vi-VN" sz="2000" dirty="0"/>
              <a:t>đến khi còn sót dư ít hơn 3 byte.</a:t>
            </a:r>
          </a:p>
          <a:p>
            <a:pPr>
              <a:lnSpc>
                <a:spcPct val="100000"/>
              </a:lnSpc>
            </a:pPr>
            <a:endParaRPr lang="vi-VN" sz="2000" dirty="0"/>
          </a:p>
        </p:txBody>
      </p:sp>
      <p:pic>
        <p:nvPicPr>
          <p:cNvPr id="10" name="Picture 9"/>
          <p:cNvPicPr>
            <a:picLocks noChangeAspect="1"/>
          </p:cNvPicPr>
          <p:nvPr/>
        </p:nvPicPr>
        <p:blipFill>
          <a:blip r:embed="rId3"/>
          <a:stretch>
            <a:fillRect/>
          </a:stretch>
        </p:blipFill>
        <p:spPr>
          <a:xfrm>
            <a:off x="5271581" y="3999927"/>
            <a:ext cx="3610246" cy="2247342"/>
          </a:xfrm>
          <a:prstGeom prst="rect">
            <a:avLst/>
          </a:prstGeom>
        </p:spPr>
      </p:pic>
      <p:pic>
        <p:nvPicPr>
          <p:cNvPr id="11" name="Picture 10"/>
          <p:cNvPicPr>
            <a:picLocks noChangeAspect="1"/>
          </p:cNvPicPr>
          <p:nvPr/>
        </p:nvPicPr>
        <p:blipFill>
          <a:blip r:embed="rId4"/>
          <a:stretch>
            <a:fillRect/>
          </a:stretch>
        </p:blipFill>
        <p:spPr>
          <a:xfrm>
            <a:off x="140089" y="4455309"/>
            <a:ext cx="5058792" cy="1336578"/>
          </a:xfrm>
          <a:prstGeom prst="rect">
            <a:avLst/>
          </a:prstGeom>
        </p:spPr>
      </p:pic>
    </p:spTree>
    <p:extLst>
      <p:ext uri="{BB962C8B-B14F-4D97-AF65-F5344CB8AC3E}">
        <p14:creationId xmlns:p14="http://schemas.microsoft.com/office/powerpoint/2010/main" val="355547972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5196" y="874722"/>
            <a:ext cx="7542186" cy="424677"/>
          </a:xfrm>
        </p:spPr>
        <p:txBody>
          <a:bodyPr/>
          <a:lstStyle/>
          <a:p>
            <a:r>
              <a:rPr lang="en-US" sz="2800" dirty="0"/>
              <a:t>3.5 Obfuscation and packer checking</a:t>
            </a:r>
            <a:endParaRPr lang="vi-VN" sz="2800" dirty="0"/>
          </a:p>
        </p:txBody>
      </p:sp>
      <p:sp>
        <p:nvSpPr>
          <p:cNvPr id="3" name="Content Placeholder 2"/>
          <p:cNvSpPr>
            <a:spLocks noGrp="1"/>
          </p:cNvSpPr>
          <p:nvPr>
            <p:ph idx="1"/>
          </p:nvPr>
        </p:nvSpPr>
        <p:spPr>
          <a:xfrm>
            <a:off x="425196" y="1413164"/>
            <a:ext cx="4123054" cy="5213267"/>
          </a:xfrm>
        </p:spPr>
        <p:txBody>
          <a:bodyPr/>
          <a:lstStyle/>
          <a:p>
            <a:pPr>
              <a:lnSpc>
                <a:spcPct val="100000"/>
              </a:lnSpc>
            </a:pPr>
            <a:r>
              <a:rPr lang="vi-VN" sz="2400" b="1" dirty="0" smtClean="0"/>
              <a:t>ROT13 (rotate </a:t>
            </a:r>
            <a:r>
              <a:rPr lang="vi-VN" sz="2400" b="1" dirty="0"/>
              <a:t>13)</a:t>
            </a:r>
          </a:p>
          <a:p>
            <a:pPr>
              <a:lnSpc>
                <a:spcPct val="100000"/>
              </a:lnSpc>
              <a:buFont typeface="Wingdings" panose="05000000000000000000" pitchFamily="2" charset="2"/>
              <a:buChar char="ü"/>
            </a:pPr>
            <a:r>
              <a:rPr lang="vi-VN" sz="2000" dirty="0" smtClean="0"/>
              <a:t>Thay thế ký tự đầu vào bằng ký tự cách nó 13 vị trí.</a:t>
            </a:r>
            <a:endParaRPr lang="vi-VN" sz="2000" dirty="0"/>
          </a:p>
        </p:txBody>
      </p:sp>
      <p:pic>
        <p:nvPicPr>
          <p:cNvPr id="6" name="Picture 2" descr="https://i0.wp.com/www.andreafortuna.org/wp-content/uploads/2017/10/11315-0z7okk547ivxcnn67.png?ssl=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11252" y="1638119"/>
            <a:ext cx="3719105" cy="215010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ROT13_"/>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790" y="4032623"/>
            <a:ext cx="8902920" cy="16396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195318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5196" y="874722"/>
            <a:ext cx="7542186" cy="424677"/>
          </a:xfrm>
        </p:spPr>
        <p:txBody>
          <a:bodyPr/>
          <a:lstStyle/>
          <a:p>
            <a:r>
              <a:rPr lang="en-US" sz="2800" dirty="0"/>
              <a:t>3.5 Obfuscation and packer checking</a:t>
            </a:r>
            <a:endParaRPr lang="vi-VN" sz="2800" dirty="0"/>
          </a:p>
        </p:txBody>
      </p:sp>
      <p:sp>
        <p:nvSpPr>
          <p:cNvPr id="3" name="Content Placeholder 2"/>
          <p:cNvSpPr>
            <a:spLocks noGrp="1"/>
          </p:cNvSpPr>
          <p:nvPr>
            <p:ph idx="1"/>
          </p:nvPr>
        </p:nvSpPr>
        <p:spPr>
          <a:xfrm>
            <a:off x="425195" y="1299400"/>
            <a:ext cx="8500347" cy="5327032"/>
          </a:xfrm>
        </p:spPr>
        <p:txBody>
          <a:bodyPr/>
          <a:lstStyle/>
          <a:p>
            <a:pPr>
              <a:lnSpc>
                <a:spcPct val="100000"/>
              </a:lnSpc>
            </a:pPr>
            <a:r>
              <a:rPr lang="vi-VN" sz="2400" b="1" dirty="0" smtClean="0"/>
              <a:t>STRING OBFUSCATION</a:t>
            </a:r>
            <a:endParaRPr lang="vi-VN" sz="2400" b="1" dirty="0"/>
          </a:p>
        </p:txBody>
      </p:sp>
      <p:pic>
        <p:nvPicPr>
          <p:cNvPr id="8" name="Picture 7">
            <a:extLst>
              <a:ext uri="{FF2B5EF4-FFF2-40B4-BE49-F238E27FC236}">
                <a16:creationId xmlns:a16="http://schemas.microsoft.com/office/drawing/2014/main" id="{67D0BFDC-AEB1-4424-A25A-E0547D8235E7}"/>
              </a:ext>
            </a:extLst>
          </p:cNvPr>
          <p:cNvPicPr>
            <a:picLocks noChangeAspect="1"/>
          </p:cNvPicPr>
          <p:nvPr/>
        </p:nvPicPr>
        <p:blipFill>
          <a:blip r:embed="rId3"/>
          <a:stretch>
            <a:fillRect/>
          </a:stretch>
        </p:blipFill>
        <p:spPr>
          <a:xfrm>
            <a:off x="1155001" y="1798449"/>
            <a:ext cx="6970276" cy="4941747"/>
          </a:xfrm>
          <a:prstGeom prst="rect">
            <a:avLst/>
          </a:prstGeom>
        </p:spPr>
      </p:pic>
    </p:spTree>
    <p:extLst>
      <p:ext uri="{BB962C8B-B14F-4D97-AF65-F5344CB8AC3E}">
        <p14:creationId xmlns:p14="http://schemas.microsoft.com/office/powerpoint/2010/main" val="418753481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5196" y="874722"/>
            <a:ext cx="7542186" cy="424677"/>
          </a:xfrm>
        </p:spPr>
        <p:txBody>
          <a:bodyPr/>
          <a:lstStyle/>
          <a:p>
            <a:r>
              <a:rPr lang="en-US" sz="2800" dirty="0"/>
              <a:t>3.5 Obfuscation and packer checking</a:t>
            </a:r>
            <a:endParaRPr lang="vi-VN" sz="2800" dirty="0"/>
          </a:p>
        </p:txBody>
      </p:sp>
      <p:sp>
        <p:nvSpPr>
          <p:cNvPr id="3" name="Content Placeholder 2"/>
          <p:cNvSpPr>
            <a:spLocks noGrp="1"/>
          </p:cNvSpPr>
          <p:nvPr>
            <p:ph idx="1"/>
          </p:nvPr>
        </p:nvSpPr>
        <p:spPr>
          <a:xfrm>
            <a:off x="425195" y="1299400"/>
            <a:ext cx="8500347" cy="5327032"/>
          </a:xfrm>
        </p:spPr>
        <p:txBody>
          <a:bodyPr/>
          <a:lstStyle/>
          <a:p>
            <a:pPr>
              <a:lnSpc>
                <a:spcPct val="100000"/>
              </a:lnSpc>
            </a:pPr>
            <a:r>
              <a:rPr lang="en-US" sz="2400" b="1" dirty="0" smtClean="0"/>
              <a:t>Decoding </a:t>
            </a:r>
            <a:r>
              <a:rPr lang="en-US" sz="2400" b="1" dirty="0"/>
              <a:t>obfuscated strings using FLOSS (FireEye Labs Obfuscated String Solver</a:t>
            </a:r>
            <a:r>
              <a:rPr lang="en-US" sz="2400" b="1" dirty="0" smtClean="0"/>
              <a:t>)</a:t>
            </a:r>
          </a:p>
          <a:p>
            <a:pPr>
              <a:lnSpc>
                <a:spcPct val="100000"/>
              </a:lnSpc>
              <a:buFont typeface="Wingdings" panose="05000000000000000000" pitchFamily="2" charset="2"/>
              <a:buChar char="ü"/>
            </a:pPr>
            <a:r>
              <a:rPr lang="vi-VN" sz="2400" dirty="0" smtClean="0"/>
              <a:t>Xác định và phân </a:t>
            </a:r>
            <a:r>
              <a:rPr lang="vi-VN" sz="2400" dirty="0"/>
              <a:t>tích obfuscated strings </a:t>
            </a:r>
            <a:r>
              <a:rPr lang="vi-VN" sz="2400" dirty="0" smtClean="0"/>
              <a:t>từ mã độc một cách tự động.</a:t>
            </a:r>
            <a:endParaRPr lang="en-US" sz="2400" dirty="0" smtClean="0"/>
          </a:p>
          <a:p>
            <a:pPr>
              <a:lnSpc>
                <a:spcPct val="100000"/>
              </a:lnSpc>
              <a:buFont typeface="Wingdings" panose="05000000000000000000" pitchFamily="2" charset="2"/>
              <a:buChar char="ü"/>
            </a:pPr>
            <a:endParaRPr lang="en-US" sz="2400" b="1" dirty="0"/>
          </a:p>
        </p:txBody>
      </p:sp>
      <p:sp>
        <p:nvSpPr>
          <p:cNvPr id="6" name="Rectangle 5"/>
          <p:cNvSpPr/>
          <p:nvPr/>
        </p:nvSpPr>
        <p:spPr>
          <a:xfrm>
            <a:off x="2007853" y="6158651"/>
            <a:ext cx="4772957" cy="369332"/>
          </a:xfrm>
          <a:prstGeom prst="rect">
            <a:avLst/>
          </a:prstGeom>
        </p:spPr>
        <p:txBody>
          <a:bodyPr wrap="square">
            <a:spAutoFit/>
          </a:bodyPr>
          <a:lstStyle/>
          <a:p>
            <a:r>
              <a:rPr lang="en-US" dirty="0">
                <a:solidFill>
                  <a:srgbClr val="339933"/>
                </a:solidFill>
              </a:rPr>
              <a:t>https://github.com/fireeye/flare-floss/releases</a:t>
            </a:r>
          </a:p>
        </p:txBody>
      </p:sp>
      <p:pic>
        <p:nvPicPr>
          <p:cNvPr id="7" name="Picture 6"/>
          <p:cNvPicPr>
            <a:picLocks noChangeAspect="1"/>
          </p:cNvPicPr>
          <p:nvPr/>
        </p:nvPicPr>
        <p:blipFill>
          <a:blip r:embed="rId3"/>
          <a:stretch>
            <a:fillRect/>
          </a:stretch>
        </p:blipFill>
        <p:spPr>
          <a:xfrm>
            <a:off x="2906578" y="2988713"/>
            <a:ext cx="2975506" cy="3071489"/>
          </a:xfrm>
          <a:prstGeom prst="rect">
            <a:avLst/>
          </a:prstGeom>
        </p:spPr>
      </p:pic>
    </p:spTree>
    <p:extLst>
      <p:ext uri="{BB962C8B-B14F-4D97-AF65-F5344CB8AC3E}">
        <p14:creationId xmlns:p14="http://schemas.microsoft.com/office/powerpoint/2010/main" val="33945828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5196" y="997594"/>
            <a:ext cx="8042148" cy="741560"/>
          </a:xfrm>
        </p:spPr>
        <p:txBody>
          <a:bodyPr/>
          <a:lstStyle/>
          <a:p>
            <a:r>
              <a:rPr lang="en-US" sz="2800" dirty="0" smtClean="0"/>
              <a:t>3.5 Obfuscation and packer checking</a:t>
            </a:r>
            <a:endParaRPr lang="vi-VN" sz="2800" dirty="0"/>
          </a:p>
        </p:txBody>
      </p:sp>
      <p:sp>
        <p:nvSpPr>
          <p:cNvPr id="3" name="Content Placeholder 2"/>
          <p:cNvSpPr>
            <a:spLocks noGrp="1"/>
          </p:cNvSpPr>
          <p:nvPr>
            <p:ph idx="1"/>
          </p:nvPr>
        </p:nvSpPr>
        <p:spPr>
          <a:xfrm>
            <a:off x="244443" y="1462707"/>
            <a:ext cx="8718804" cy="5273297"/>
          </a:xfrm>
        </p:spPr>
        <p:txBody>
          <a:bodyPr/>
          <a:lstStyle/>
          <a:p>
            <a:pPr algn="just">
              <a:spcBef>
                <a:spcPts val="0"/>
              </a:spcBef>
            </a:pPr>
            <a:r>
              <a:rPr lang="vi-VN" sz="2400" b="1" dirty="0"/>
              <a:t>Obfuscated </a:t>
            </a:r>
            <a:r>
              <a:rPr lang="vi-VN" sz="2400" b="1" dirty="0" smtClean="0"/>
              <a:t>Binary: </a:t>
            </a:r>
            <a:r>
              <a:rPr lang="vi-VN" sz="2400" dirty="0" smtClean="0"/>
              <a:t>Hầu hết các mã độc đều được che </a:t>
            </a:r>
            <a:r>
              <a:rPr lang="vi-VN" sz="2400" dirty="0"/>
              <a:t>giấu </a:t>
            </a:r>
            <a:r>
              <a:rPr lang="vi-VN" sz="2400" dirty="0" smtClean="0"/>
              <a:t>để ẩn </a:t>
            </a:r>
            <a:r>
              <a:rPr lang="vi-VN" sz="2400" dirty="0"/>
              <a:t>mã nguồn thực sự của một chương trình thông qua một hoặc nhiều lớp nén/mã </a:t>
            </a:r>
            <a:r>
              <a:rPr lang="vi-VN" sz="2400" dirty="0" smtClean="0"/>
              <a:t>hóa </a:t>
            </a:r>
            <a:r>
              <a:rPr lang="vi-VN" sz="2400" dirty="0"/>
              <a:t>(</a:t>
            </a:r>
            <a:r>
              <a:rPr lang="vi-VN" sz="2400" dirty="0" smtClean="0"/>
              <a:t>parker/Cryptor). </a:t>
            </a:r>
          </a:p>
          <a:p>
            <a:pPr algn="just">
              <a:spcBef>
                <a:spcPts val="0"/>
              </a:spcBef>
            </a:pPr>
            <a:r>
              <a:rPr lang="vi-VN" sz="2400" dirty="0" smtClean="0"/>
              <a:t>Mã </a:t>
            </a:r>
            <a:r>
              <a:rPr lang="vi-VN" sz="2400" dirty="0"/>
              <a:t>độc mà </a:t>
            </a:r>
            <a:r>
              <a:rPr lang="vi-VN" sz="2400" dirty="0" smtClean="0"/>
              <a:t>đã packed </a:t>
            </a:r>
            <a:r>
              <a:rPr lang="vi-VN" sz="2400" dirty="0"/>
              <a:t>hay obfuscated thường chứa rất ít chuỗi (vì nó đã bị che dấu).</a:t>
            </a:r>
          </a:p>
          <a:p>
            <a:pPr>
              <a:spcBef>
                <a:spcPts val="0"/>
              </a:spcBef>
            </a:pPr>
            <a:endParaRPr lang="vi-VN" sz="2400" dirty="0" smtClean="0"/>
          </a:p>
          <a:p>
            <a:pPr>
              <a:spcBef>
                <a:spcPts val="0"/>
              </a:spcBef>
            </a:pPr>
            <a:endParaRPr lang="vi-VN" sz="2400" dirty="0" smtClean="0"/>
          </a:p>
        </p:txBody>
      </p:sp>
    </p:spTree>
    <p:extLst>
      <p:ext uri="{BB962C8B-B14F-4D97-AF65-F5344CB8AC3E}">
        <p14:creationId xmlns:p14="http://schemas.microsoft.com/office/powerpoint/2010/main" val="175584591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5196" y="997594"/>
            <a:ext cx="8042148" cy="741560"/>
          </a:xfrm>
        </p:spPr>
        <p:txBody>
          <a:bodyPr/>
          <a:lstStyle/>
          <a:p>
            <a:r>
              <a:rPr lang="en-US" sz="2800" dirty="0" smtClean="0"/>
              <a:t>3.5 Obfuscation and packer checking</a:t>
            </a:r>
            <a:endParaRPr lang="vi-VN" sz="2800" dirty="0"/>
          </a:p>
        </p:txBody>
      </p:sp>
      <p:sp>
        <p:nvSpPr>
          <p:cNvPr id="3" name="Content Placeholder 2"/>
          <p:cNvSpPr>
            <a:spLocks noGrp="1"/>
          </p:cNvSpPr>
          <p:nvPr>
            <p:ph idx="1"/>
          </p:nvPr>
        </p:nvSpPr>
        <p:spPr>
          <a:xfrm>
            <a:off x="244443" y="1462707"/>
            <a:ext cx="8222901" cy="5273297"/>
          </a:xfrm>
        </p:spPr>
        <p:txBody>
          <a:bodyPr/>
          <a:lstStyle/>
          <a:p>
            <a:pPr algn="just">
              <a:spcBef>
                <a:spcPts val="0"/>
              </a:spcBef>
            </a:pPr>
            <a:r>
              <a:rPr lang="vi-VN" sz="2400" b="1" dirty="0" smtClean="0"/>
              <a:t>Packer</a:t>
            </a:r>
            <a:r>
              <a:rPr lang="vi-VN" sz="2400" dirty="0" smtClean="0"/>
              <a:t> </a:t>
            </a:r>
            <a:r>
              <a:rPr lang="vi-VN" sz="2400" dirty="0"/>
              <a:t>là một chương trình nhận chương trình thực thi làm đầu vào và sử dụng việc nén để làm mờ nội dung của chương trình thực thi. Khi thực thi chương trình đã được đóng gói, nó chạy một quá trình giải nén và trích xuất chương trình nhị phân gốc trong bộ nhớ trong khi chạy và kích hoạt việc thực thi.</a:t>
            </a:r>
          </a:p>
          <a:p>
            <a:pPr>
              <a:spcBef>
                <a:spcPts val="0"/>
              </a:spcBef>
            </a:pPr>
            <a:endParaRPr lang="vi-VN" sz="2400" dirty="0" smtClean="0"/>
          </a:p>
          <a:p>
            <a:pPr>
              <a:spcBef>
                <a:spcPts val="0"/>
              </a:spcBef>
            </a:pPr>
            <a:endParaRPr lang="vi-VN" sz="2400" dirty="0" smtClean="0"/>
          </a:p>
        </p:txBody>
      </p:sp>
      <p:sp>
        <p:nvSpPr>
          <p:cNvPr id="4" name="Oval 3"/>
          <p:cNvSpPr/>
          <p:nvPr/>
        </p:nvSpPr>
        <p:spPr>
          <a:xfrm>
            <a:off x="408247" y="4841425"/>
            <a:ext cx="6766560" cy="1310640"/>
          </a:xfrm>
          <a:prstGeom prst="ellipse">
            <a:avLst/>
          </a:prstGeom>
          <a:solidFill>
            <a:schemeClr val="accent6">
              <a:lumMod val="20000"/>
              <a:lumOff val="80000"/>
              <a:alpha val="3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Connector 4"/>
          <p:cNvCxnSpPr/>
          <p:nvPr/>
        </p:nvCxnSpPr>
        <p:spPr>
          <a:xfrm>
            <a:off x="804487" y="5529011"/>
            <a:ext cx="1711960" cy="0"/>
          </a:xfrm>
          <a:prstGeom prst="line">
            <a:avLst/>
          </a:prstGeom>
          <a:ln w="1905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 name="Rectangle 5"/>
          <p:cNvSpPr/>
          <p:nvPr/>
        </p:nvSpPr>
        <p:spPr>
          <a:xfrm>
            <a:off x="804487" y="5159679"/>
            <a:ext cx="1711960" cy="369332"/>
          </a:xfrm>
          <a:prstGeom prst="rect">
            <a:avLst/>
          </a:prstGeom>
        </p:spPr>
        <p:txBody>
          <a:bodyPr wrap="square">
            <a:spAutoFit/>
          </a:bodyPr>
          <a:lstStyle/>
          <a:p>
            <a:r>
              <a:rPr lang="en-US" dirty="0">
                <a:solidFill>
                  <a:srgbClr val="414042"/>
                </a:solidFill>
                <a:latin typeface="Arial" panose="020B0604020202020204" pitchFamily="34" charset="0"/>
                <a:cs typeface="Arial" panose="020B0604020202020204" pitchFamily="34" charset="0"/>
              </a:rPr>
              <a:t>Executable file</a:t>
            </a:r>
            <a:endParaRPr lang="en-US" dirty="0">
              <a:latin typeface="Arial" panose="020B0604020202020204" pitchFamily="34" charset="0"/>
              <a:cs typeface="Arial" panose="020B0604020202020204" pitchFamily="34" charset="0"/>
            </a:endParaRPr>
          </a:p>
        </p:txBody>
      </p:sp>
      <p:sp>
        <p:nvSpPr>
          <p:cNvPr id="7" name="Rounded Rectangle 6"/>
          <p:cNvSpPr/>
          <p:nvPr/>
        </p:nvSpPr>
        <p:spPr>
          <a:xfrm>
            <a:off x="2516447" y="5159679"/>
            <a:ext cx="2037080" cy="67413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Compression</a:t>
            </a:r>
          </a:p>
        </p:txBody>
      </p:sp>
      <p:cxnSp>
        <p:nvCxnSpPr>
          <p:cNvPr id="8" name="Straight Connector 7"/>
          <p:cNvCxnSpPr/>
          <p:nvPr/>
        </p:nvCxnSpPr>
        <p:spPr>
          <a:xfrm>
            <a:off x="4553527" y="5529011"/>
            <a:ext cx="2164080" cy="0"/>
          </a:xfrm>
          <a:prstGeom prst="line">
            <a:avLst/>
          </a:prstGeom>
          <a:ln w="1905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4553527" y="5159679"/>
            <a:ext cx="2164080" cy="369332"/>
          </a:xfrm>
          <a:prstGeom prst="rect">
            <a:avLst/>
          </a:prstGeom>
        </p:spPr>
        <p:txBody>
          <a:bodyPr wrap="square">
            <a:spAutoFit/>
          </a:bodyPr>
          <a:lstStyle/>
          <a:p>
            <a:r>
              <a:rPr lang="en-US" dirty="0">
                <a:solidFill>
                  <a:srgbClr val="414042"/>
                </a:solidFill>
                <a:latin typeface="Arial" panose="020B0604020202020204" pitchFamily="34" charset="0"/>
                <a:cs typeface="Arial" panose="020B0604020202020204" pitchFamily="34" charset="0"/>
              </a:rPr>
              <a:t>Obfuscated content</a:t>
            </a:r>
            <a:endParaRPr lang="en-US" dirty="0">
              <a:latin typeface="Arial" panose="020B0604020202020204" pitchFamily="34" charset="0"/>
              <a:cs typeface="Arial" panose="020B0604020202020204" pitchFamily="34" charset="0"/>
            </a:endParaRPr>
          </a:p>
        </p:txBody>
      </p:sp>
      <p:sp>
        <p:nvSpPr>
          <p:cNvPr id="10" name="Rectangle 9"/>
          <p:cNvSpPr/>
          <p:nvPr/>
        </p:nvSpPr>
        <p:spPr>
          <a:xfrm>
            <a:off x="4512887" y="5525439"/>
            <a:ext cx="2372360" cy="369332"/>
          </a:xfrm>
          <a:prstGeom prst="rect">
            <a:avLst/>
          </a:prstGeom>
        </p:spPr>
        <p:txBody>
          <a:bodyPr wrap="square">
            <a:spAutoFit/>
          </a:bodyPr>
          <a:lstStyle/>
          <a:p>
            <a:r>
              <a:rPr lang="en-US" dirty="0">
                <a:solidFill>
                  <a:srgbClr val="414042"/>
                </a:solidFill>
                <a:latin typeface="Arial" panose="020B0604020202020204" pitchFamily="34" charset="0"/>
                <a:cs typeface="Arial" panose="020B0604020202020204" pitchFamily="34" charset="0"/>
              </a:rPr>
              <a:t>in </a:t>
            </a:r>
            <a:r>
              <a:rPr lang="en-US" dirty="0">
                <a:solidFill>
                  <a:srgbClr val="FF0000"/>
                </a:solidFill>
                <a:latin typeface="Arial" panose="020B0604020202020204" pitchFamily="34" charset="0"/>
                <a:cs typeface="Arial" panose="020B0604020202020204" pitchFamily="34" charset="0"/>
              </a:rPr>
              <a:t>new executable file</a:t>
            </a:r>
          </a:p>
        </p:txBody>
      </p:sp>
      <p:sp>
        <p:nvSpPr>
          <p:cNvPr id="11" name="Freeform 10"/>
          <p:cNvSpPr/>
          <p:nvPr/>
        </p:nvSpPr>
        <p:spPr>
          <a:xfrm>
            <a:off x="5650807" y="5843970"/>
            <a:ext cx="989171" cy="457113"/>
          </a:xfrm>
          <a:custGeom>
            <a:avLst/>
            <a:gdLst>
              <a:gd name="connsiteX0" fmla="*/ 0 w 1920240"/>
              <a:gd name="connsiteY0" fmla="*/ 0 h 419424"/>
              <a:gd name="connsiteX1" fmla="*/ 995680 w 1920240"/>
              <a:gd name="connsiteY1" fmla="*/ 375920 h 419424"/>
              <a:gd name="connsiteX2" fmla="*/ 1920240 w 1920240"/>
              <a:gd name="connsiteY2" fmla="*/ 396240 h 419424"/>
            </a:gdLst>
            <a:ahLst/>
            <a:cxnLst>
              <a:cxn ang="0">
                <a:pos x="connsiteX0" y="connsiteY0"/>
              </a:cxn>
              <a:cxn ang="0">
                <a:pos x="connsiteX1" y="connsiteY1"/>
              </a:cxn>
              <a:cxn ang="0">
                <a:pos x="connsiteX2" y="connsiteY2"/>
              </a:cxn>
            </a:cxnLst>
            <a:rect l="l" t="t" r="r" b="b"/>
            <a:pathLst>
              <a:path w="1920240" h="419424">
                <a:moveTo>
                  <a:pt x="0" y="0"/>
                </a:moveTo>
                <a:cubicBezTo>
                  <a:pt x="337820" y="154940"/>
                  <a:pt x="675640" y="309880"/>
                  <a:pt x="995680" y="375920"/>
                </a:cubicBezTo>
                <a:cubicBezTo>
                  <a:pt x="1315720" y="441960"/>
                  <a:pt x="1617980" y="419100"/>
                  <a:pt x="1920240" y="396240"/>
                </a:cubicBezTo>
              </a:path>
            </a:pathLst>
          </a:custGeom>
          <a:noFill/>
          <a:ln w="19050">
            <a:solidFill>
              <a:srgbClr val="0070C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6656927" y="6028359"/>
            <a:ext cx="2306320" cy="369332"/>
          </a:xfrm>
          <a:prstGeom prst="rect">
            <a:avLst/>
          </a:prstGeom>
        </p:spPr>
        <p:txBody>
          <a:bodyPr wrap="square">
            <a:spAutoFit/>
          </a:bodyPr>
          <a:lstStyle/>
          <a:p>
            <a:r>
              <a:rPr lang="en-US" b="1" dirty="0">
                <a:solidFill>
                  <a:srgbClr val="7030A0"/>
                </a:solidFill>
                <a:latin typeface="Arial" panose="020B0604020202020204" pitchFamily="34" charset="0"/>
                <a:cs typeface="Arial" panose="020B0604020202020204" pitchFamily="34" charset="0"/>
              </a:rPr>
              <a:t>(Packed program)</a:t>
            </a:r>
          </a:p>
        </p:txBody>
      </p:sp>
      <p:sp>
        <p:nvSpPr>
          <p:cNvPr id="13" name="Rectangle 12"/>
          <p:cNvSpPr/>
          <p:nvPr/>
        </p:nvSpPr>
        <p:spPr>
          <a:xfrm>
            <a:off x="3209867" y="4446554"/>
            <a:ext cx="1163320" cy="369332"/>
          </a:xfrm>
          <a:prstGeom prst="rect">
            <a:avLst/>
          </a:prstGeom>
        </p:spPr>
        <p:txBody>
          <a:bodyPr wrap="square">
            <a:spAutoFit/>
          </a:bodyPr>
          <a:lstStyle/>
          <a:p>
            <a:r>
              <a:rPr lang="en-US" b="1" dirty="0">
                <a:solidFill>
                  <a:srgbClr val="00B050"/>
                </a:solidFill>
                <a:latin typeface="Arial" panose="020B0604020202020204" pitchFamily="34" charset="0"/>
                <a:cs typeface="Arial" panose="020B0604020202020204" pitchFamily="34" charset="0"/>
              </a:rPr>
              <a:t>PACKER</a:t>
            </a:r>
          </a:p>
        </p:txBody>
      </p:sp>
    </p:spTree>
    <p:extLst>
      <p:ext uri="{BB962C8B-B14F-4D97-AF65-F5344CB8AC3E}">
        <p14:creationId xmlns:p14="http://schemas.microsoft.com/office/powerpoint/2010/main" val="417592871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5196" y="997594"/>
            <a:ext cx="8042148" cy="741560"/>
          </a:xfrm>
        </p:spPr>
        <p:txBody>
          <a:bodyPr/>
          <a:lstStyle/>
          <a:p>
            <a:r>
              <a:rPr lang="en-US" sz="2800" dirty="0" smtClean="0"/>
              <a:t>3.5 Obfuscation and packer checking</a:t>
            </a:r>
            <a:endParaRPr lang="vi-VN" sz="2800" dirty="0"/>
          </a:p>
        </p:txBody>
      </p:sp>
      <p:sp>
        <p:nvSpPr>
          <p:cNvPr id="3" name="Content Placeholder 2"/>
          <p:cNvSpPr>
            <a:spLocks noGrp="1"/>
          </p:cNvSpPr>
          <p:nvPr>
            <p:ph idx="1"/>
          </p:nvPr>
        </p:nvSpPr>
        <p:spPr>
          <a:xfrm>
            <a:off x="244443" y="1462707"/>
            <a:ext cx="8404257" cy="5086949"/>
          </a:xfrm>
        </p:spPr>
        <p:txBody>
          <a:bodyPr/>
          <a:lstStyle/>
          <a:p>
            <a:pPr algn="just">
              <a:spcBef>
                <a:spcPts val="0"/>
              </a:spcBef>
            </a:pPr>
            <a:r>
              <a:rPr lang="vi-VN" sz="2400" b="1" dirty="0" smtClean="0"/>
              <a:t>Cryptor</a:t>
            </a:r>
            <a:r>
              <a:rPr lang="vi-VN" sz="2400" dirty="0" smtClean="0"/>
              <a:t> sử </a:t>
            </a:r>
            <a:r>
              <a:rPr lang="vi-VN" sz="2400" dirty="0"/>
              <a:t>dụng việc mã hóa để làm mờ nội dung của chương trình thực </a:t>
            </a:r>
            <a:r>
              <a:rPr lang="vi-VN" sz="2400" dirty="0" smtClean="0"/>
              <a:t>thi. </a:t>
            </a:r>
            <a:r>
              <a:rPr lang="vi-VN" sz="2400" dirty="0"/>
              <a:t>Khi thực thi chương trình đã được mã hóa, nó chạy một quá trình giải mã để trích xuất chương trình nhị phân gốc trong bộ nhớ và sau đó kích hoạt việc thực thi.</a:t>
            </a:r>
          </a:p>
        </p:txBody>
      </p:sp>
      <p:sp>
        <p:nvSpPr>
          <p:cNvPr id="6" name="Oval 5"/>
          <p:cNvSpPr/>
          <p:nvPr/>
        </p:nvSpPr>
        <p:spPr>
          <a:xfrm>
            <a:off x="234161" y="4657026"/>
            <a:ext cx="6766560" cy="1310640"/>
          </a:xfrm>
          <a:prstGeom prst="ellipse">
            <a:avLst/>
          </a:prstGeom>
          <a:solidFill>
            <a:schemeClr val="accent6">
              <a:lumMod val="20000"/>
              <a:lumOff val="80000"/>
              <a:alpha val="3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p:cNvCxnSpPr/>
          <p:nvPr/>
        </p:nvCxnSpPr>
        <p:spPr>
          <a:xfrm>
            <a:off x="630401" y="5344612"/>
            <a:ext cx="1711960" cy="0"/>
          </a:xfrm>
          <a:prstGeom prst="line">
            <a:avLst/>
          </a:prstGeom>
          <a:ln w="1905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630401" y="4975280"/>
            <a:ext cx="1711960" cy="369332"/>
          </a:xfrm>
          <a:prstGeom prst="rect">
            <a:avLst/>
          </a:prstGeom>
        </p:spPr>
        <p:txBody>
          <a:bodyPr wrap="square">
            <a:spAutoFit/>
          </a:bodyPr>
          <a:lstStyle/>
          <a:p>
            <a:r>
              <a:rPr lang="en-US" dirty="0">
                <a:solidFill>
                  <a:srgbClr val="414042"/>
                </a:solidFill>
                <a:latin typeface="Arial" panose="020B0604020202020204" pitchFamily="34" charset="0"/>
                <a:cs typeface="Arial" panose="020B0604020202020204" pitchFamily="34" charset="0"/>
              </a:rPr>
              <a:t>Executable file</a:t>
            </a:r>
            <a:endParaRPr lang="en-US" dirty="0">
              <a:latin typeface="Arial" panose="020B0604020202020204" pitchFamily="34" charset="0"/>
              <a:cs typeface="Arial" panose="020B0604020202020204" pitchFamily="34" charset="0"/>
            </a:endParaRPr>
          </a:p>
        </p:txBody>
      </p:sp>
      <p:sp>
        <p:nvSpPr>
          <p:cNvPr id="9" name="Rounded Rectangle 8"/>
          <p:cNvSpPr/>
          <p:nvPr/>
        </p:nvSpPr>
        <p:spPr>
          <a:xfrm>
            <a:off x="2342361" y="4975280"/>
            <a:ext cx="2037080" cy="67413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Encryption</a:t>
            </a:r>
          </a:p>
        </p:txBody>
      </p:sp>
      <p:cxnSp>
        <p:nvCxnSpPr>
          <p:cNvPr id="10" name="Straight Connector 9"/>
          <p:cNvCxnSpPr/>
          <p:nvPr/>
        </p:nvCxnSpPr>
        <p:spPr>
          <a:xfrm>
            <a:off x="4379441" y="5344612"/>
            <a:ext cx="2164080" cy="0"/>
          </a:xfrm>
          <a:prstGeom prst="line">
            <a:avLst/>
          </a:prstGeom>
          <a:ln w="1905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4379441" y="4975280"/>
            <a:ext cx="2164080" cy="369332"/>
          </a:xfrm>
          <a:prstGeom prst="rect">
            <a:avLst/>
          </a:prstGeom>
        </p:spPr>
        <p:txBody>
          <a:bodyPr wrap="square">
            <a:spAutoFit/>
          </a:bodyPr>
          <a:lstStyle/>
          <a:p>
            <a:r>
              <a:rPr lang="en-US" dirty="0">
                <a:solidFill>
                  <a:srgbClr val="414042"/>
                </a:solidFill>
                <a:latin typeface="Arial" panose="020B0604020202020204" pitchFamily="34" charset="0"/>
                <a:cs typeface="Arial" panose="020B0604020202020204" pitchFamily="34" charset="0"/>
              </a:rPr>
              <a:t>Encrypted content</a:t>
            </a:r>
            <a:endParaRPr lang="en-US" dirty="0">
              <a:latin typeface="Arial" panose="020B0604020202020204" pitchFamily="34" charset="0"/>
              <a:cs typeface="Arial" panose="020B0604020202020204" pitchFamily="34" charset="0"/>
            </a:endParaRPr>
          </a:p>
        </p:txBody>
      </p:sp>
      <p:sp>
        <p:nvSpPr>
          <p:cNvPr id="12" name="Rectangle 11"/>
          <p:cNvSpPr/>
          <p:nvPr/>
        </p:nvSpPr>
        <p:spPr>
          <a:xfrm>
            <a:off x="4338801" y="5341040"/>
            <a:ext cx="2372360" cy="369332"/>
          </a:xfrm>
          <a:prstGeom prst="rect">
            <a:avLst/>
          </a:prstGeom>
        </p:spPr>
        <p:txBody>
          <a:bodyPr wrap="square">
            <a:spAutoFit/>
          </a:bodyPr>
          <a:lstStyle/>
          <a:p>
            <a:r>
              <a:rPr lang="en-US" dirty="0">
                <a:solidFill>
                  <a:srgbClr val="414042"/>
                </a:solidFill>
                <a:latin typeface="Arial" panose="020B0604020202020204" pitchFamily="34" charset="0"/>
                <a:cs typeface="Arial" panose="020B0604020202020204" pitchFamily="34" charset="0"/>
              </a:rPr>
              <a:t>in </a:t>
            </a:r>
            <a:r>
              <a:rPr lang="en-US" dirty="0">
                <a:solidFill>
                  <a:srgbClr val="FF0000"/>
                </a:solidFill>
                <a:latin typeface="Arial" panose="020B0604020202020204" pitchFamily="34" charset="0"/>
                <a:cs typeface="Arial" panose="020B0604020202020204" pitchFamily="34" charset="0"/>
              </a:rPr>
              <a:t>new executable file</a:t>
            </a:r>
          </a:p>
        </p:txBody>
      </p:sp>
      <p:sp>
        <p:nvSpPr>
          <p:cNvPr id="13" name="Freeform 12"/>
          <p:cNvSpPr/>
          <p:nvPr/>
        </p:nvSpPr>
        <p:spPr>
          <a:xfrm>
            <a:off x="5476721" y="5659572"/>
            <a:ext cx="1066800" cy="369054"/>
          </a:xfrm>
          <a:custGeom>
            <a:avLst/>
            <a:gdLst>
              <a:gd name="connsiteX0" fmla="*/ 0 w 1920240"/>
              <a:gd name="connsiteY0" fmla="*/ 0 h 419424"/>
              <a:gd name="connsiteX1" fmla="*/ 995680 w 1920240"/>
              <a:gd name="connsiteY1" fmla="*/ 375920 h 419424"/>
              <a:gd name="connsiteX2" fmla="*/ 1920240 w 1920240"/>
              <a:gd name="connsiteY2" fmla="*/ 396240 h 419424"/>
            </a:gdLst>
            <a:ahLst/>
            <a:cxnLst>
              <a:cxn ang="0">
                <a:pos x="connsiteX0" y="connsiteY0"/>
              </a:cxn>
              <a:cxn ang="0">
                <a:pos x="connsiteX1" y="connsiteY1"/>
              </a:cxn>
              <a:cxn ang="0">
                <a:pos x="connsiteX2" y="connsiteY2"/>
              </a:cxn>
            </a:cxnLst>
            <a:rect l="l" t="t" r="r" b="b"/>
            <a:pathLst>
              <a:path w="1920240" h="419424">
                <a:moveTo>
                  <a:pt x="0" y="0"/>
                </a:moveTo>
                <a:cubicBezTo>
                  <a:pt x="337820" y="154940"/>
                  <a:pt x="675640" y="309880"/>
                  <a:pt x="995680" y="375920"/>
                </a:cubicBezTo>
                <a:cubicBezTo>
                  <a:pt x="1315720" y="441960"/>
                  <a:pt x="1617980" y="419100"/>
                  <a:pt x="1920240" y="396240"/>
                </a:cubicBezTo>
              </a:path>
            </a:pathLst>
          </a:custGeom>
          <a:noFill/>
          <a:ln w="19050">
            <a:solidFill>
              <a:srgbClr val="0070C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6512968" y="5820623"/>
            <a:ext cx="2489200" cy="369332"/>
          </a:xfrm>
          <a:prstGeom prst="rect">
            <a:avLst/>
          </a:prstGeom>
        </p:spPr>
        <p:txBody>
          <a:bodyPr wrap="square">
            <a:spAutoFit/>
          </a:bodyPr>
          <a:lstStyle/>
          <a:p>
            <a:r>
              <a:rPr lang="en-US" b="1" dirty="0">
                <a:solidFill>
                  <a:srgbClr val="7030A0"/>
                </a:solidFill>
                <a:latin typeface="Arial" panose="020B0604020202020204" pitchFamily="34" charset="0"/>
                <a:cs typeface="Arial" panose="020B0604020202020204" pitchFamily="34" charset="0"/>
              </a:rPr>
              <a:t>(Encrypted program)</a:t>
            </a:r>
          </a:p>
        </p:txBody>
      </p:sp>
      <p:sp>
        <p:nvSpPr>
          <p:cNvPr id="15" name="Rectangle 14"/>
          <p:cNvSpPr/>
          <p:nvPr/>
        </p:nvSpPr>
        <p:spPr>
          <a:xfrm>
            <a:off x="2913861" y="4304581"/>
            <a:ext cx="1465580" cy="369332"/>
          </a:xfrm>
          <a:prstGeom prst="rect">
            <a:avLst/>
          </a:prstGeom>
        </p:spPr>
        <p:txBody>
          <a:bodyPr wrap="square">
            <a:spAutoFit/>
          </a:bodyPr>
          <a:lstStyle/>
          <a:p>
            <a:r>
              <a:rPr lang="en-US" b="1" dirty="0">
                <a:solidFill>
                  <a:srgbClr val="00B050"/>
                </a:solidFill>
                <a:latin typeface="Arial" panose="020B0604020202020204" pitchFamily="34" charset="0"/>
                <a:cs typeface="Arial" panose="020B0604020202020204" pitchFamily="34" charset="0"/>
              </a:rPr>
              <a:t>CRYPTORS</a:t>
            </a:r>
          </a:p>
        </p:txBody>
      </p:sp>
    </p:spTree>
    <p:extLst>
      <p:ext uri="{BB962C8B-B14F-4D97-AF65-F5344CB8AC3E}">
        <p14:creationId xmlns:p14="http://schemas.microsoft.com/office/powerpoint/2010/main" val="5519979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5196" y="997594"/>
            <a:ext cx="8042148" cy="741560"/>
          </a:xfrm>
        </p:spPr>
        <p:txBody>
          <a:bodyPr/>
          <a:lstStyle/>
          <a:p>
            <a:r>
              <a:rPr lang="en-US" sz="2800" dirty="0"/>
              <a:t>3.5 Obfuscation and packer checking</a:t>
            </a:r>
            <a:endParaRPr lang="vi-VN" sz="2800" dirty="0"/>
          </a:p>
        </p:txBody>
      </p:sp>
      <p:sp>
        <p:nvSpPr>
          <p:cNvPr id="3" name="Content Placeholder 2"/>
          <p:cNvSpPr>
            <a:spLocks noGrp="1"/>
          </p:cNvSpPr>
          <p:nvPr>
            <p:ph idx="1"/>
          </p:nvPr>
        </p:nvSpPr>
        <p:spPr>
          <a:xfrm>
            <a:off x="425196" y="1481328"/>
            <a:ext cx="8554212" cy="4672338"/>
          </a:xfrm>
        </p:spPr>
        <p:txBody>
          <a:bodyPr/>
          <a:lstStyle/>
          <a:p>
            <a:pPr algn="just">
              <a:lnSpc>
                <a:spcPct val="100000"/>
              </a:lnSpc>
              <a:spcBef>
                <a:spcPts val="0"/>
              </a:spcBef>
            </a:pPr>
            <a:r>
              <a:rPr lang="vi-VN" sz="2400" dirty="0">
                <a:latin typeface="Arial Regular"/>
              </a:rPr>
              <a:t>Khi chạy chương trình được đóng </a:t>
            </a:r>
            <a:r>
              <a:rPr lang="vi-VN" sz="2400" dirty="0" smtClean="0">
                <a:latin typeface="Arial Regular"/>
              </a:rPr>
              <a:t>gói (parked), </a:t>
            </a:r>
            <a:r>
              <a:rPr lang="vi-VN" sz="2400" dirty="0">
                <a:latin typeface="Arial Regular"/>
              </a:rPr>
              <a:t>một chương trình wrapper nhỏ cũng chạy để giải nén tập tin đã được đóng gói và sau đó chạy tập tin đã được giải nén.</a:t>
            </a:r>
          </a:p>
          <a:p>
            <a:pPr algn="just">
              <a:lnSpc>
                <a:spcPct val="100000"/>
              </a:lnSpc>
              <a:spcBef>
                <a:spcPts val="0"/>
              </a:spcBef>
            </a:pPr>
            <a:r>
              <a:rPr lang="vi-VN" sz="2400" dirty="0">
                <a:latin typeface="Arial Regular"/>
              </a:rPr>
              <a:t>Phân tích chương trình đã được đóng gói, </a:t>
            </a:r>
            <a:r>
              <a:rPr lang="vi-VN" sz="2400" dirty="0" smtClean="0">
                <a:latin typeface="Arial Regular"/>
              </a:rPr>
              <a:t>chỉ </a:t>
            </a:r>
            <a:r>
              <a:rPr lang="vi-VN" sz="2400" dirty="0">
                <a:latin typeface="Arial Regular"/>
              </a:rPr>
              <a:t>có thể hiểu rõ chương trình wrapper và từ đó có thể phân tích chi tiết nó.</a:t>
            </a:r>
          </a:p>
          <a:p>
            <a:pPr algn="just">
              <a:lnSpc>
                <a:spcPct val="100000"/>
              </a:lnSpc>
              <a:spcBef>
                <a:spcPts val="0"/>
              </a:spcBef>
            </a:pPr>
            <a:endParaRPr lang="vi-VN" sz="2400" dirty="0"/>
          </a:p>
        </p:txBody>
      </p:sp>
      <p:pic>
        <p:nvPicPr>
          <p:cNvPr id="5" name="Picture 2" descr="https://miro.medium.com/max/926/1*KLSEpNh7M4etE_WYY3evlQ.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0140" y="3501906"/>
            <a:ext cx="5555497" cy="26517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644276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5196" y="997594"/>
            <a:ext cx="7918704" cy="590931"/>
          </a:xfrm>
        </p:spPr>
        <p:txBody>
          <a:bodyPr/>
          <a:lstStyle/>
          <a:p>
            <a:r>
              <a:rPr lang="en-US" sz="3200" dirty="0"/>
              <a:t>3.5 Obfuscation and packer checking</a:t>
            </a:r>
            <a:endParaRPr lang="vi-VN" sz="3200" dirty="0"/>
          </a:p>
        </p:txBody>
      </p:sp>
      <p:sp>
        <p:nvSpPr>
          <p:cNvPr id="3" name="Content Placeholder 2"/>
          <p:cNvSpPr>
            <a:spLocks noGrp="1"/>
          </p:cNvSpPr>
          <p:nvPr>
            <p:ph idx="1"/>
          </p:nvPr>
        </p:nvSpPr>
        <p:spPr>
          <a:xfrm>
            <a:off x="425196" y="1739154"/>
            <a:ext cx="4146804" cy="4414512"/>
          </a:xfrm>
        </p:spPr>
        <p:txBody>
          <a:bodyPr/>
          <a:lstStyle/>
          <a:p>
            <a:pPr algn="just"/>
            <a:r>
              <a:rPr lang="vi-VN" sz="2400" dirty="0" smtClean="0"/>
              <a:t>Phân tích chuỗi từ mã độc spybot.exe chưa đóng gói, nhận được:</a:t>
            </a:r>
          </a:p>
          <a:p>
            <a:pPr lvl="1" algn="just"/>
            <a:r>
              <a:rPr lang="vi-VN" sz="2400" dirty="0" smtClean="0"/>
              <a:t>Nhiều tên chương trình thực thi nghi ngờ.</a:t>
            </a:r>
          </a:p>
          <a:p>
            <a:pPr lvl="1" algn="just"/>
            <a:r>
              <a:rPr lang="vi-VN" sz="2400" dirty="0" smtClean="0"/>
              <a:t>Nhiều địa chỉ IP.</a:t>
            </a:r>
            <a:endParaRPr lang="vi-VN" sz="2400" dirty="0"/>
          </a:p>
        </p:txBody>
      </p:sp>
      <p:pic>
        <p:nvPicPr>
          <p:cNvPr id="4" name="Picture 3"/>
          <p:cNvPicPr>
            <a:picLocks noChangeAspect="1"/>
          </p:cNvPicPr>
          <p:nvPr/>
        </p:nvPicPr>
        <p:blipFill>
          <a:blip r:embed="rId3"/>
          <a:stretch>
            <a:fillRect/>
          </a:stretch>
        </p:blipFill>
        <p:spPr>
          <a:xfrm>
            <a:off x="5039251" y="1933356"/>
            <a:ext cx="3454578" cy="4026107"/>
          </a:xfrm>
          <a:prstGeom prst="rect">
            <a:avLst/>
          </a:prstGeom>
        </p:spPr>
      </p:pic>
    </p:spTree>
    <p:extLst>
      <p:ext uri="{BB962C8B-B14F-4D97-AF65-F5344CB8AC3E}">
        <p14:creationId xmlns:p14="http://schemas.microsoft.com/office/powerpoint/2010/main" val="285124568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5196" y="997594"/>
            <a:ext cx="7918704" cy="590931"/>
          </a:xfrm>
        </p:spPr>
        <p:txBody>
          <a:bodyPr/>
          <a:lstStyle/>
          <a:p>
            <a:r>
              <a:rPr lang="en-US" sz="3200" dirty="0"/>
              <a:t>3.5 Obfuscation and packer checking</a:t>
            </a:r>
            <a:endParaRPr lang="vi-VN" sz="3200" dirty="0"/>
          </a:p>
        </p:txBody>
      </p:sp>
      <p:sp>
        <p:nvSpPr>
          <p:cNvPr id="3" name="Content Placeholder 2"/>
          <p:cNvSpPr>
            <a:spLocks noGrp="1"/>
          </p:cNvSpPr>
          <p:nvPr>
            <p:ph idx="1"/>
          </p:nvPr>
        </p:nvSpPr>
        <p:spPr>
          <a:xfrm>
            <a:off x="425196" y="1739154"/>
            <a:ext cx="8547354" cy="4414512"/>
          </a:xfrm>
        </p:spPr>
        <p:txBody>
          <a:bodyPr/>
          <a:lstStyle/>
          <a:p>
            <a:pPr algn="just"/>
            <a:r>
              <a:rPr lang="vi-VN" sz="2400" dirty="0" smtClean="0"/>
              <a:t>Đóng gói chương trình </a:t>
            </a:r>
            <a:r>
              <a:rPr lang="vi-VN" sz="2400" dirty="0" smtClean="0">
                <a:latin typeface="Courier New" panose="02070309020205020404" pitchFamily="49" charset="0"/>
                <a:cs typeface="Courier New" panose="02070309020205020404" pitchFamily="49" charset="0"/>
              </a:rPr>
              <a:t>skybot.exe</a:t>
            </a:r>
            <a:r>
              <a:rPr lang="vi-VN" sz="2400" dirty="0" smtClean="0"/>
              <a:t> sử dụng </a:t>
            </a:r>
            <a:r>
              <a:rPr lang="vi-VN" sz="2400" b="1" dirty="0" smtClean="0"/>
              <a:t>UPX</a:t>
            </a:r>
            <a:r>
              <a:rPr lang="vi-VN" sz="2400" dirty="0" smtClean="0"/>
              <a:t> và lưu ra tệp mới </a:t>
            </a:r>
            <a:r>
              <a:rPr lang="vi-VN" sz="2400" dirty="0" smtClean="0">
                <a:latin typeface="Courier New" panose="02070309020205020404" pitchFamily="49" charset="0"/>
                <a:cs typeface="Courier New" panose="02070309020205020404" pitchFamily="49" charset="0"/>
              </a:rPr>
              <a:t>skybot_packed.exe</a:t>
            </a:r>
            <a:endParaRPr lang="vi-VN" sz="2400" dirty="0">
              <a:latin typeface="Courier New" panose="02070309020205020404" pitchFamily="49" charset="0"/>
              <a:cs typeface="Courier New" panose="02070309020205020404" pitchFamily="49" charset="0"/>
            </a:endParaRPr>
          </a:p>
        </p:txBody>
      </p:sp>
      <p:pic>
        <p:nvPicPr>
          <p:cNvPr id="5" name="Picture 4"/>
          <p:cNvPicPr>
            <a:picLocks noChangeAspect="1"/>
          </p:cNvPicPr>
          <p:nvPr/>
        </p:nvPicPr>
        <p:blipFill>
          <a:blip r:embed="rId3"/>
          <a:stretch>
            <a:fillRect/>
          </a:stretch>
        </p:blipFill>
        <p:spPr>
          <a:xfrm>
            <a:off x="604525" y="2965802"/>
            <a:ext cx="7245722" cy="3187864"/>
          </a:xfrm>
          <a:prstGeom prst="rect">
            <a:avLst/>
          </a:prstGeom>
        </p:spPr>
      </p:pic>
    </p:spTree>
    <p:extLst>
      <p:ext uri="{BB962C8B-B14F-4D97-AF65-F5344CB8AC3E}">
        <p14:creationId xmlns:p14="http://schemas.microsoft.com/office/powerpoint/2010/main" val="25189250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dirty="0" smtClean="0"/>
              <a:t>1. </a:t>
            </a:r>
            <a:r>
              <a:rPr lang="en-AU" dirty="0" err="1" smtClean="0"/>
              <a:t>Tổng</a:t>
            </a:r>
            <a:r>
              <a:rPr lang="en-AU" dirty="0" smtClean="0"/>
              <a:t> </a:t>
            </a:r>
            <a:r>
              <a:rPr lang="en-AU" dirty="0" err="1"/>
              <a:t>quan</a:t>
            </a:r>
            <a:r>
              <a:rPr lang="en-AU" dirty="0"/>
              <a:t> </a:t>
            </a:r>
            <a:r>
              <a:rPr lang="en-AU" dirty="0" err="1"/>
              <a:t>về</a:t>
            </a:r>
            <a:r>
              <a:rPr lang="en-AU" dirty="0"/>
              <a:t> </a:t>
            </a:r>
            <a:r>
              <a:rPr lang="en-AU" dirty="0" err="1"/>
              <a:t>phân</a:t>
            </a:r>
            <a:r>
              <a:rPr lang="en-AU" dirty="0"/>
              <a:t> </a:t>
            </a:r>
            <a:r>
              <a:rPr lang="en-AU" dirty="0" err="1"/>
              <a:t>tích</a:t>
            </a:r>
            <a:r>
              <a:rPr lang="en-AU" dirty="0"/>
              <a:t> </a:t>
            </a:r>
            <a:r>
              <a:rPr lang="en-AU" dirty="0" err="1"/>
              <a:t>tĩnh</a:t>
            </a:r>
            <a:r>
              <a:rPr lang="en-AU" dirty="0"/>
              <a:t> </a:t>
            </a:r>
            <a:r>
              <a:rPr lang="vi-VN" dirty="0"/>
              <a:t/>
            </a:r>
            <a:br>
              <a:rPr lang="vi-VN" dirty="0"/>
            </a:br>
            <a:r>
              <a:rPr lang="vi-VN" dirty="0"/>
              <a:t/>
            </a:r>
            <a:br>
              <a:rPr lang="vi-VN" dirty="0"/>
            </a:br>
            <a:endParaRPr lang="vi-VN" dirty="0"/>
          </a:p>
        </p:txBody>
      </p:sp>
      <p:sp>
        <p:nvSpPr>
          <p:cNvPr id="3" name="Content Placeholder 2"/>
          <p:cNvSpPr>
            <a:spLocks noGrp="1"/>
          </p:cNvSpPr>
          <p:nvPr>
            <p:ph idx="1"/>
          </p:nvPr>
        </p:nvSpPr>
        <p:spPr>
          <a:xfrm>
            <a:off x="425195" y="1739154"/>
            <a:ext cx="8278129" cy="4414512"/>
          </a:xfrm>
        </p:spPr>
        <p:txBody>
          <a:bodyPr/>
          <a:lstStyle/>
          <a:p>
            <a:pPr marL="0" indent="0">
              <a:buNone/>
            </a:pPr>
            <a:r>
              <a:rPr lang="fr-FR" sz="3600" dirty="0" smtClean="0"/>
              <a:t>1.1</a:t>
            </a:r>
            <a:r>
              <a:rPr lang="fr-FR" sz="3600" dirty="0"/>
              <a:t>. </a:t>
            </a:r>
            <a:r>
              <a:rPr lang="fr-FR" sz="3600" dirty="0" err="1"/>
              <a:t>Một</a:t>
            </a:r>
            <a:r>
              <a:rPr lang="fr-FR" sz="3600" dirty="0"/>
              <a:t> </a:t>
            </a:r>
            <a:r>
              <a:rPr lang="fr-FR" sz="3600" dirty="0" err="1"/>
              <a:t>số</a:t>
            </a:r>
            <a:r>
              <a:rPr lang="fr-FR" sz="3600" dirty="0"/>
              <a:t> </a:t>
            </a:r>
            <a:r>
              <a:rPr lang="fr-FR" sz="3600" dirty="0" err="1"/>
              <a:t>khái</a:t>
            </a:r>
            <a:r>
              <a:rPr lang="fr-FR" sz="3600" dirty="0"/>
              <a:t> </a:t>
            </a:r>
            <a:r>
              <a:rPr lang="fr-FR" sz="3600" dirty="0" err="1"/>
              <a:t>niệm</a:t>
            </a:r>
            <a:r>
              <a:rPr lang="fr-FR" sz="3600" dirty="0"/>
              <a:t> </a:t>
            </a:r>
            <a:r>
              <a:rPr lang="fr-FR" sz="3600" dirty="0" err="1"/>
              <a:t>cơ</a:t>
            </a:r>
            <a:r>
              <a:rPr lang="fr-FR" sz="3600" dirty="0"/>
              <a:t> </a:t>
            </a:r>
            <a:r>
              <a:rPr lang="fr-FR" sz="3600" dirty="0" err="1"/>
              <a:t>bản</a:t>
            </a:r>
            <a:endParaRPr lang="vi-VN" sz="3600" dirty="0"/>
          </a:p>
          <a:p>
            <a:pPr marL="0" indent="0">
              <a:buNone/>
            </a:pPr>
            <a:r>
              <a:rPr lang="fr-FR" sz="3600" dirty="0" smtClean="0"/>
              <a:t>1.2</a:t>
            </a:r>
            <a:r>
              <a:rPr lang="fr-FR" sz="3600" dirty="0"/>
              <a:t>. </a:t>
            </a:r>
            <a:r>
              <a:rPr lang="fr-FR" sz="3600" dirty="0" err="1"/>
              <a:t>Vai</a:t>
            </a:r>
            <a:r>
              <a:rPr lang="fr-FR" sz="3600" dirty="0"/>
              <a:t> </a:t>
            </a:r>
            <a:r>
              <a:rPr lang="fr-FR" sz="3600" dirty="0" err="1"/>
              <a:t>trò</a:t>
            </a:r>
            <a:r>
              <a:rPr lang="fr-FR" sz="3600" dirty="0"/>
              <a:t> </a:t>
            </a:r>
            <a:r>
              <a:rPr lang="fr-FR" sz="3600" dirty="0" err="1"/>
              <a:t>phân</a:t>
            </a:r>
            <a:r>
              <a:rPr lang="fr-FR" sz="3600" dirty="0"/>
              <a:t> </a:t>
            </a:r>
            <a:r>
              <a:rPr lang="fr-FR" sz="3600" dirty="0" err="1"/>
              <a:t>tích</a:t>
            </a:r>
            <a:r>
              <a:rPr lang="fr-FR" sz="3600" dirty="0"/>
              <a:t> </a:t>
            </a:r>
            <a:r>
              <a:rPr lang="fr-FR" sz="3600" dirty="0" err="1"/>
              <a:t>tĩnh</a:t>
            </a:r>
            <a:r>
              <a:rPr lang="fr-FR" sz="3600" dirty="0"/>
              <a:t> </a:t>
            </a:r>
            <a:endParaRPr lang="vi-VN" sz="3600" dirty="0"/>
          </a:p>
          <a:p>
            <a:pPr marL="0" indent="0">
              <a:buNone/>
            </a:pPr>
            <a:endParaRPr lang="vi-VN" sz="4000" dirty="0"/>
          </a:p>
        </p:txBody>
      </p:sp>
    </p:spTree>
    <p:extLst>
      <p:ext uri="{BB962C8B-B14F-4D97-AF65-F5344CB8AC3E}">
        <p14:creationId xmlns:p14="http://schemas.microsoft.com/office/powerpoint/2010/main" val="201432212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5196" y="997594"/>
            <a:ext cx="7918704" cy="590931"/>
          </a:xfrm>
        </p:spPr>
        <p:txBody>
          <a:bodyPr/>
          <a:lstStyle/>
          <a:p>
            <a:r>
              <a:rPr lang="en-US" sz="3200" dirty="0"/>
              <a:t>3.5 Obfuscation and packer checking</a:t>
            </a:r>
            <a:endParaRPr lang="vi-VN" sz="3200" dirty="0"/>
          </a:p>
        </p:txBody>
      </p:sp>
      <p:sp>
        <p:nvSpPr>
          <p:cNvPr id="3" name="Content Placeholder 2"/>
          <p:cNvSpPr>
            <a:spLocks noGrp="1"/>
          </p:cNvSpPr>
          <p:nvPr>
            <p:ph idx="1"/>
          </p:nvPr>
        </p:nvSpPr>
        <p:spPr>
          <a:xfrm>
            <a:off x="425196" y="1739154"/>
            <a:ext cx="3903917" cy="4414512"/>
          </a:xfrm>
        </p:spPr>
        <p:txBody>
          <a:bodyPr/>
          <a:lstStyle/>
          <a:p>
            <a:pPr algn="just"/>
            <a:r>
              <a:rPr lang="vi-VN" sz="2400" dirty="0" smtClean="0"/>
              <a:t>Kết quả nhận được khi phân tích lại chuỗi từ mã độc </a:t>
            </a:r>
            <a:r>
              <a:rPr lang="vi-VN" sz="2400" dirty="0" smtClean="0">
                <a:latin typeface="Courier New" panose="02070309020205020404" pitchFamily="49" charset="0"/>
                <a:cs typeface="Courier New" panose="02070309020205020404" pitchFamily="49" charset="0"/>
              </a:rPr>
              <a:t>spybot.exe </a:t>
            </a:r>
            <a:r>
              <a:rPr lang="vi-VN" sz="2400" dirty="0" smtClean="0"/>
              <a:t>đã đóng gói  thành </a:t>
            </a:r>
            <a:r>
              <a:rPr lang="vi-VN" sz="2400" dirty="0" smtClean="0">
                <a:latin typeface="Courier New" panose="02070309020205020404" pitchFamily="49" charset="0"/>
                <a:cs typeface="Courier New" panose="02070309020205020404" pitchFamily="49" charset="0"/>
              </a:rPr>
              <a:t>skybot_packed.exe</a:t>
            </a:r>
            <a:endParaRPr lang="vi-VN" sz="2400" dirty="0">
              <a:latin typeface="Courier New" panose="02070309020205020404" pitchFamily="49" charset="0"/>
              <a:cs typeface="Courier New" panose="02070309020205020404" pitchFamily="49" charset="0"/>
            </a:endParaRPr>
          </a:p>
        </p:txBody>
      </p:sp>
      <p:pic>
        <p:nvPicPr>
          <p:cNvPr id="5" name="Picture 4"/>
          <p:cNvPicPr>
            <a:picLocks noChangeAspect="1"/>
          </p:cNvPicPr>
          <p:nvPr/>
        </p:nvPicPr>
        <p:blipFill>
          <a:blip r:embed="rId3"/>
          <a:stretch>
            <a:fillRect/>
          </a:stretch>
        </p:blipFill>
        <p:spPr>
          <a:xfrm>
            <a:off x="4806836" y="1739154"/>
            <a:ext cx="4208577" cy="3867349"/>
          </a:xfrm>
          <a:prstGeom prst="rect">
            <a:avLst/>
          </a:prstGeom>
        </p:spPr>
      </p:pic>
    </p:spTree>
    <p:extLst>
      <p:ext uri="{BB962C8B-B14F-4D97-AF65-F5344CB8AC3E}">
        <p14:creationId xmlns:p14="http://schemas.microsoft.com/office/powerpoint/2010/main" val="272381505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5196" y="997594"/>
            <a:ext cx="8147304" cy="590931"/>
          </a:xfrm>
        </p:spPr>
        <p:txBody>
          <a:bodyPr/>
          <a:lstStyle/>
          <a:p>
            <a:r>
              <a:rPr lang="en-US" sz="3200" dirty="0"/>
              <a:t>3.5 Obfuscation and packer checking</a:t>
            </a:r>
            <a:endParaRPr lang="vi-VN" sz="3200" dirty="0"/>
          </a:p>
        </p:txBody>
      </p:sp>
      <p:sp>
        <p:nvSpPr>
          <p:cNvPr id="3" name="Content Placeholder 2"/>
          <p:cNvSpPr>
            <a:spLocks noGrp="1"/>
          </p:cNvSpPr>
          <p:nvPr>
            <p:ph idx="1"/>
          </p:nvPr>
        </p:nvSpPr>
        <p:spPr>
          <a:xfrm>
            <a:off x="425196" y="1508148"/>
            <a:ext cx="8147304" cy="4928346"/>
          </a:xfrm>
        </p:spPr>
        <p:txBody>
          <a:bodyPr/>
          <a:lstStyle/>
          <a:p>
            <a:r>
              <a:rPr lang="en-US" sz="2000" dirty="0" smtClean="0">
                <a:latin typeface="+mj-lt"/>
              </a:rPr>
              <a:t>Các dấu hiệu thường gặp:</a:t>
            </a:r>
          </a:p>
          <a:p>
            <a:pPr lvl="1"/>
            <a:r>
              <a:rPr lang="en-US" sz="2000" dirty="0" smtClean="0">
                <a:latin typeface="+mj-lt"/>
              </a:rPr>
              <a:t>Mã đọc đã được packed hay obfuscated thường sẽ chứa rất ít chuỗi và ngược lại.</a:t>
            </a:r>
          </a:p>
          <a:p>
            <a:pPr lvl="1"/>
            <a:r>
              <a:rPr lang="en-US" sz="2000" dirty="0" smtClean="0">
                <a:latin typeface="+mj-lt"/>
              </a:rPr>
              <a:t>Code </a:t>
            </a:r>
            <a:r>
              <a:rPr lang="en-US" sz="2000" dirty="0" err="1" smtClean="0">
                <a:latin typeface="+mj-lt"/>
              </a:rPr>
              <a:t>đã</a:t>
            </a:r>
            <a:r>
              <a:rPr lang="en-US" sz="2000" dirty="0" smtClean="0">
                <a:latin typeface="+mj-lt"/>
              </a:rPr>
              <a:t> </a:t>
            </a:r>
            <a:r>
              <a:rPr lang="en-US" sz="2000" dirty="0" err="1" smtClean="0">
                <a:latin typeface="+mj-lt"/>
              </a:rPr>
              <a:t>được</a:t>
            </a:r>
            <a:r>
              <a:rPr lang="en-US" sz="2000" dirty="0" smtClean="0">
                <a:latin typeface="+mj-lt"/>
              </a:rPr>
              <a:t> packed </a:t>
            </a:r>
            <a:r>
              <a:rPr lang="en-US" sz="2000" dirty="0" err="1" smtClean="0">
                <a:latin typeface="+mj-lt"/>
              </a:rPr>
              <a:t>và</a:t>
            </a:r>
            <a:r>
              <a:rPr lang="en-US" sz="2000" dirty="0" smtClean="0">
                <a:latin typeface="+mj-lt"/>
              </a:rPr>
              <a:t> obfuscated </a:t>
            </a:r>
            <a:r>
              <a:rPr lang="en-US" sz="2000" dirty="0" err="1" smtClean="0">
                <a:latin typeface="+mj-lt"/>
              </a:rPr>
              <a:t>thì</a:t>
            </a:r>
            <a:r>
              <a:rPr lang="en-US" sz="2000" dirty="0" smtClean="0">
                <a:latin typeface="+mj-lt"/>
              </a:rPr>
              <a:t> </a:t>
            </a:r>
            <a:r>
              <a:rPr lang="en-US" sz="2000" dirty="0" err="1" smtClean="0">
                <a:latin typeface="+mj-lt"/>
              </a:rPr>
              <a:t>thường</a:t>
            </a:r>
            <a:r>
              <a:rPr lang="en-US" sz="2000" dirty="0" smtClean="0">
                <a:latin typeface="+mj-lt"/>
              </a:rPr>
              <a:t> </a:t>
            </a:r>
            <a:r>
              <a:rPr lang="en-US" sz="2000" dirty="0" err="1" smtClean="0">
                <a:latin typeface="+mj-lt"/>
              </a:rPr>
              <a:t>chứa</a:t>
            </a:r>
            <a:r>
              <a:rPr lang="en-US" sz="2000" dirty="0" smtClean="0">
                <a:latin typeface="+mj-lt"/>
              </a:rPr>
              <a:t> </a:t>
            </a:r>
            <a:r>
              <a:rPr lang="en-US" sz="2000" dirty="0" err="1" smtClean="0">
                <a:latin typeface="+mj-lt"/>
              </a:rPr>
              <a:t>rất</a:t>
            </a:r>
            <a:r>
              <a:rPr lang="en-US" sz="2000" dirty="0" smtClean="0">
                <a:latin typeface="+mj-lt"/>
              </a:rPr>
              <a:t> </a:t>
            </a:r>
            <a:r>
              <a:rPr lang="en-US" sz="2000" dirty="0" err="1" smtClean="0">
                <a:latin typeface="+mj-lt"/>
              </a:rPr>
              <a:t>ít</a:t>
            </a:r>
            <a:r>
              <a:rPr lang="en-US" sz="2000" dirty="0" smtClean="0">
                <a:latin typeface="+mj-lt"/>
              </a:rPr>
              <a:t> </a:t>
            </a:r>
            <a:r>
              <a:rPr lang="en-US" sz="2000" dirty="0" err="1" smtClean="0">
                <a:latin typeface="+mj-lt"/>
              </a:rPr>
              <a:t>hàm</a:t>
            </a:r>
            <a:r>
              <a:rPr lang="en-US" sz="2000" dirty="0" smtClean="0">
                <a:latin typeface="+mj-lt"/>
              </a:rPr>
              <a:t> </a:t>
            </a:r>
            <a:r>
              <a:rPr lang="en-US" sz="2000" b="1" dirty="0" err="1" smtClean="0">
                <a:latin typeface="+mj-lt"/>
                <a:cs typeface="Arial" panose="020B0604020202020204" pitchFamily="34" charset="0"/>
              </a:rPr>
              <a:t>LoadLibrary</a:t>
            </a:r>
            <a:r>
              <a:rPr lang="en-US" sz="2000" b="1" dirty="0" smtClean="0">
                <a:latin typeface="+mj-lt"/>
                <a:cs typeface="Arial" panose="020B0604020202020204" pitchFamily="34" charset="0"/>
              </a:rPr>
              <a:t> </a:t>
            </a:r>
            <a:r>
              <a:rPr lang="en-US" sz="2000" dirty="0" smtClean="0">
                <a:latin typeface="+mj-lt"/>
                <a:cs typeface="Arial" panose="020B0604020202020204" pitchFamily="34" charset="0"/>
              </a:rPr>
              <a:t>(</a:t>
            </a:r>
            <a:r>
              <a:rPr lang="en-US" sz="2000" dirty="0" err="1" smtClean="0">
                <a:latin typeface="+mj-lt"/>
                <a:cs typeface="Arial" panose="020B0604020202020204" pitchFamily="34" charset="0"/>
              </a:rPr>
              <a:t>để</a:t>
            </a:r>
            <a:r>
              <a:rPr lang="en-US" sz="2000" dirty="0" smtClean="0">
                <a:latin typeface="+mj-lt"/>
                <a:cs typeface="Arial" panose="020B0604020202020204" pitchFamily="34" charset="0"/>
              </a:rPr>
              <a:t> </a:t>
            </a:r>
            <a:r>
              <a:rPr lang="en-US" sz="2000" dirty="0" err="1" smtClean="0">
                <a:latin typeface="+mj-lt"/>
                <a:cs typeface="Arial" panose="020B0604020202020204" pitchFamily="34" charset="0"/>
              </a:rPr>
              <a:t>gọi</a:t>
            </a:r>
            <a:r>
              <a:rPr lang="en-US" sz="2000" dirty="0" smtClean="0">
                <a:latin typeface="+mj-lt"/>
                <a:cs typeface="Arial" panose="020B0604020202020204" pitchFamily="34" charset="0"/>
              </a:rPr>
              <a:t> file .</a:t>
            </a:r>
            <a:r>
              <a:rPr lang="en-US" sz="2000" dirty="0" err="1" smtClean="0">
                <a:latin typeface="+mj-lt"/>
                <a:cs typeface="Arial" panose="020B0604020202020204" pitchFamily="34" charset="0"/>
              </a:rPr>
              <a:t>dll</a:t>
            </a:r>
            <a:r>
              <a:rPr lang="en-US" sz="2000" dirty="0" smtClean="0">
                <a:latin typeface="+mj-lt"/>
                <a:cs typeface="Arial" panose="020B0604020202020204" pitchFamily="34" charset="0"/>
              </a:rPr>
              <a:t>) </a:t>
            </a:r>
            <a:r>
              <a:rPr lang="en-US" sz="2000" dirty="0" err="1" smtClean="0">
                <a:latin typeface="+mj-lt"/>
                <a:cs typeface="Arial" panose="020B0604020202020204" pitchFamily="34" charset="0"/>
              </a:rPr>
              <a:t>và</a:t>
            </a:r>
            <a:r>
              <a:rPr lang="en-US" sz="2000" dirty="0" smtClean="0">
                <a:latin typeface="+mj-lt"/>
                <a:cs typeface="Arial" panose="020B0604020202020204" pitchFamily="34" charset="0"/>
              </a:rPr>
              <a:t> </a:t>
            </a:r>
            <a:r>
              <a:rPr lang="en-US" sz="2000" b="1" dirty="0" err="1" smtClean="0">
                <a:latin typeface="+mj-lt"/>
                <a:cs typeface="Arial" panose="020B0604020202020204" pitchFamily="34" charset="0"/>
              </a:rPr>
              <a:t>GetProcAddress</a:t>
            </a:r>
            <a:r>
              <a:rPr lang="en-US" sz="2000" b="1" dirty="0" smtClean="0">
                <a:latin typeface="+mj-lt"/>
                <a:cs typeface="Arial" panose="020B0604020202020204" pitchFamily="34" charset="0"/>
              </a:rPr>
              <a:t> </a:t>
            </a:r>
            <a:r>
              <a:rPr lang="en-US" sz="2000" dirty="0" smtClean="0">
                <a:latin typeface="+mj-lt"/>
                <a:cs typeface="Arial" panose="020B0604020202020204" pitchFamily="34" charset="0"/>
              </a:rPr>
              <a:t>(</a:t>
            </a:r>
            <a:r>
              <a:rPr lang="vi-VN" sz="2000" dirty="0">
                <a:latin typeface="+mj-lt"/>
                <a:cs typeface="Arial" panose="020B0604020202020204" pitchFamily="34" charset="0"/>
              </a:rPr>
              <a:t>lấy địa chỉ của một hàm trong một thư viện chia </a:t>
            </a:r>
            <a:r>
              <a:rPr lang="vi-VN" sz="2000" dirty="0" smtClean="0">
                <a:latin typeface="+mj-lt"/>
                <a:cs typeface="Arial" panose="020B0604020202020204" pitchFamily="34" charset="0"/>
              </a:rPr>
              <a:t>sẻ</a:t>
            </a:r>
            <a:r>
              <a:rPr lang="en-US" sz="2000" dirty="0" smtClean="0">
                <a:latin typeface="+mj-lt"/>
                <a:cs typeface="Arial" panose="020B0604020202020204" pitchFamily="34" charset="0"/>
              </a:rPr>
              <a:t>) </a:t>
            </a:r>
            <a:r>
              <a:rPr lang="vi-VN" sz="2000" dirty="0">
                <a:latin typeface="+mj-lt"/>
              </a:rPr>
              <a:t>được sử dụng để tải và truy cập các hàm bổ sung. </a:t>
            </a:r>
            <a:r>
              <a:rPr lang="vi-VN" sz="2000" dirty="0" smtClean="0">
                <a:latin typeface="+mj-lt"/>
              </a:rPr>
              <a:t>Ngoài ra 1 số hàm khác: </a:t>
            </a:r>
            <a:r>
              <a:rPr lang="vi-VN" sz="2000" dirty="0">
                <a:latin typeface="+mj-lt"/>
              </a:rPr>
              <a:t>LdrGetProcAddress, LdrLoadDll</a:t>
            </a:r>
            <a:r>
              <a:rPr lang="vi-VN" sz="2000" dirty="0" smtClean="0">
                <a:latin typeface="+mj-lt"/>
              </a:rPr>
              <a:t>.</a:t>
            </a:r>
          </a:p>
          <a:p>
            <a:pPr lvl="1"/>
            <a:r>
              <a:rPr lang="vi-VN" sz="1800" dirty="0">
                <a:latin typeface="+mj-lt"/>
              </a:rPr>
              <a:t>So sánh kích thước ảo với kích thước dữ liệu thô trong header PE</a:t>
            </a:r>
            <a:r>
              <a:rPr lang="vi-VN" sz="1800" dirty="0" smtClean="0">
                <a:latin typeface="+mj-lt"/>
              </a:rPr>
              <a:t>: Nếu kích thước ảo lớn hơn rất nhiều thì khả năng mã đã bị packed.</a:t>
            </a:r>
          </a:p>
          <a:p>
            <a:pPr lvl="1"/>
            <a:r>
              <a:rPr lang="vi-VN" sz="1800" dirty="0" smtClean="0">
                <a:latin typeface="+mj-lt"/>
              </a:rPr>
              <a:t>Entropy của tệp tin mà cao (&gt;6) thì có thể đã bị packed.</a:t>
            </a:r>
            <a:endParaRPr lang="vi-VN" sz="1800" dirty="0">
              <a:latin typeface="+mj-lt"/>
            </a:endParaRPr>
          </a:p>
        </p:txBody>
      </p:sp>
    </p:spTree>
    <p:extLst>
      <p:ext uri="{BB962C8B-B14F-4D97-AF65-F5344CB8AC3E}">
        <p14:creationId xmlns:p14="http://schemas.microsoft.com/office/powerpoint/2010/main" val="427551002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3.5 Obfuscation and packer checking</a:t>
            </a:r>
            <a:endParaRPr lang="vi-VN" sz="3200" dirty="0"/>
          </a:p>
        </p:txBody>
      </p:sp>
      <p:sp>
        <p:nvSpPr>
          <p:cNvPr id="3" name="Content Placeholder 2"/>
          <p:cNvSpPr>
            <a:spLocks noGrp="1"/>
          </p:cNvSpPr>
          <p:nvPr>
            <p:ph idx="1"/>
          </p:nvPr>
        </p:nvSpPr>
        <p:spPr/>
        <p:txBody>
          <a:bodyPr/>
          <a:lstStyle/>
          <a:p>
            <a:r>
              <a:rPr lang="en-US" sz="2000" dirty="0" smtClean="0">
                <a:latin typeface="+mj-lt"/>
              </a:rPr>
              <a:t>Tools thông dụng:</a:t>
            </a:r>
          </a:p>
          <a:p>
            <a:pPr lvl="1"/>
            <a:r>
              <a:rPr lang="en-US" sz="2000" dirty="0" err="1" smtClean="0">
                <a:latin typeface="+mj-lt"/>
                <a:cs typeface="Arial" panose="020B0604020202020204" pitchFamily="34" charset="0"/>
              </a:rPr>
              <a:t>ExeinfoPE</a:t>
            </a:r>
            <a:endParaRPr lang="en-US" sz="2000" dirty="0" smtClean="0">
              <a:latin typeface="+mj-lt"/>
              <a:cs typeface="Arial" panose="020B0604020202020204" pitchFamily="34" charset="0"/>
            </a:endParaRPr>
          </a:p>
          <a:p>
            <a:pPr lvl="1"/>
            <a:r>
              <a:rPr lang="en-US" sz="2000" dirty="0" smtClean="0">
                <a:latin typeface="+mj-lt"/>
                <a:cs typeface="Arial" panose="020B0604020202020204" pitchFamily="34" charset="0"/>
              </a:rPr>
              <a:t>Detect </a:t>
            </a:r>
            <a:r>
              <a:rPr lang="en-US" sz="2000" dirty="0">
                <a:latin typeface="+mj-lt"/>
                <a:cs typeface="Arial" panose="020B0604020202020204" pitchFamily="34" charset="0"/>
              </a:rPr>
              <a:t>It Easy (To identify encrypted </a:t>
            </a:r>
            <a:r>
              <a:rPr lang="en-US" sz="2000" dirty="0" smtClean="0">
                <a:latin typeface="+mj-lt"/>
                <a:cs typeface="Arial" panose="020B0604020202020204" pitchFamily="34" charset="0"/>
              </a:rPr>
              <a:t>file)</a:t>
            </a:r>
          </a:p>
          <a:p>
            <a:pPr lvl="1"/>
            <a:r>
              <a:rPr lang="en-US" sz="2000" dirty="0" smtClean="0">
                <a:latin typeface="+mj-lt"/>
                <a:cs typeface="Arial" panose="020B0604020202020204" pitchFamily="34" charset="0"/>
              </a:rPr>
              <a:t>RDG </a:t>
            </a:r>
            <a:r>
              <a:rPr lang="en-US" sz="2000" dirty="0">
                <a:latin typeface="+mj-lt"/>
                <a:cs typeface="Arial" panose="020B0604020202020204" pitchFamily="34" charset="0"/>
              </a:rPr>
              <a:t>Packer Detector </a:t>
            </a:r>
            <a:r>
              <a:rPr lang="en-US" sz="2000" dirty="0" smtClean="0">
                <a:latin typeface="+mj-lt"/>
                <a:cs typeface="Arial" panose="020B0604020202020204" pitchFamily="34" charset="0"/>
              </a:rPr>
              <a:t>v0.7.6</a:t>
            </a:r>
          </a:p>
          <a:p>
            <a:pPr lvl="1"/>
            <a:r>
              <a:rPr lang="en-US" sz="2000" dirty="0" err="1" smtClean="0">
                <a:latin typeface="+mj-lt"/>
                <a:cs typeface="Arial" panose="020B0604020202020204" pitchFamily="34" charset="0"/>
              </a:rPr>
              <a:t>PEiD</a:t>
            </a:r>
            <a:endParaRPr lang="en-US" sz="2000" dirty="0">
              <a:latin typeface="+mj-lt"/>
              <a:cs typeface="Arial" panose="020B0604020202020204" pitchFamily="34" charset="0"/>
            </a:endParaRPr>
          </a:p>
          <a:p>
            <a:endParaRPr lang="vi-VN" dirty="0"/>
          </a:p>
        </p:txBody>
      </p:sp>
      <p:sp>
        <p:nvSpPr>
          <p:cNvPr id="4" name="Slide Number Placeholder 3"/>
          <p:cNvSpPr txBox="1">
            <a:spLocks/>
          </p:cNvSpPr>
          <p:nvPr/>
        </p:nvSpPr>
        <p:spPr>
          <a:xfrm>
            <a:off x="8610600" y="6356350"/>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199B0C3-BB1E-4B79-B6A2-A4FB99426CB9}" type="slidenum">
              <a:rPr lang="en-US" smtClean="0"/>
              <a:pPr/>
              <a:t>42</a:t>
            </a:fld>
            <a:endParaRPr lang="en-US" dirty="0"/>
          </a:p>
        </p:txBody>
      </p:sp>
      <p:pic>
        <p:nvPicPr>
          <p:cNvPr id="5" name="Picture 4"/>
          <p:cNvPicPr>
            <a:picLocks noChangeAspect="1"/>
          </p:cNvPicPr>
          <p:nvPr/>
        </p:nvPicPr>
        <p:blipFill>
          <a:blip r:embed="rId3"/>
          <a:stretch>
            <a:fillRect/>
          </a:stretch>
        </p:blipFill>
        <p:spPr>
          <a:xfrm>
            <a:off x="92075" y="4641112"/>
            <a:ext cx="4013408" cy="1936431"/>
          </a:xfrm>
          <a:prstGeom prst="rect">
            <a:avLst/>
          </a:prstGeom>
        </p:spPr>
      </p:pic>
      <p:pic>
        <p:nvPicPr>
          <p:cNvPr id="6" name="Picture 5"/>
          <p:cNvPicPr>
            <a:picLocks noChangeAspect="1"/>
          </p:cNvPicPr>
          <p:nvPr/>
        </p:nvPicPr>
        <p:blipFill>
          <a:blip r:embed="rId4"/>
          <a:stretch>
            <a:fillRect/>
          </a:stretch>
        </p:blipFill>
        <p:spPr>
          <a:xfrm>
            <a:off x="4689057" y="3490445"/>
            <a:ext cx="4154626" cy="2663221"/>
          </a:xfrm>
          <a:prstGeom prst="rect">
            <a:avLst/>
          </a:prstGeom>
        </p:spPr>
      </p:pic>
      <p:sp>
        <p:nvSpPr>
          <p:cNvPr id="7" name="Oval 6"/>
          <p:cNvSpPr/>
          <p:nvPr/>
        </p:nvSpPr>
        <p:spPr>
          <a:xfrm>
            <a:off x="244475" y="6007100"/>
            <a:ext cx="1558925" cy="570444"/>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4889518" y="4508200"/>
            <a:ext cx="1958322" cy="446334"/>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0565949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3.5 Obfuscation and packer checking</a:t>
            </a:r>
            <a:endParaRPr lang="vi-VN" sz="3200" dirty="0"/>
          </a:p>
        </p:txBody>
      </p:sp>
      <p:sp>
        <p:nvSpPr>
          <p:cNvPr id="3" name="Content Placeholder 2"/>
          <p:cNvSpPr>
            <a:spLocks noGrp="1"/>
          </p:cNvSpPr>
          <p:nvPr>
            <p:ph idx="1"/>
          </p:nvPr>
        </p:nvSpPr>
        <p:spPr/>
        <p:txBody>
          <a:bodyPr/>
          <a:lstStyle/>
          <a:p>
            <a:endParaRPr lang="vi-VN"/>
          </a:p>
        </p:txBody>
      </p:sp>
      <p:pic>
        <p:nvPicPr>
          <p:cNvPr id="5" name="Picture 4"/>
          <p:cNvPicPr>
            <a:picLocks noChangeAspect="1"/>
          </p:cNvPicPr>
          <p:nvPr/>
        </p:nvPicPr>
        <p:blipFill>
          <a:blip r:embed="rId3"/>
          <a:stretch>
            <a:fillRect/>
          </a:stretch>
        </p:blipFill>
        <p:spPr>
          <a:xfrm>
            <a:off x="236340" y="1919265"/>
            <a:ext cx="8929062" cy="4565141"/>
          </a:xfrm>
          <a:prstGeom prst="rect">
            <a:avLst/>
          </a:prstGeom>
        </p:spPr>
      </p:pic>
    </p:spTree>
    <p:extLst>
      <p:ext uri="{BB962C8B-B14F-4D97-AF65-F5344CB8AC3E}">
        <p14:creationId xmlns:p14="http://schemas.microsoft.com/office/powerpoint/2010/main" val="16757279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3.5 Obfuscation and packer checking</a:t>
            </a:r>
            <a:endParaRPr lang="vi-VN" sz="3200" dirty="0"/>
          </a:p>
        </p:txBody>
      </p:sp>
      <p:sp>
        <p:nvSpPr>
          <p:cNvPr id="3" name="Content Placeholder 2"/>
          <p:cNvSpPr>
            <a:spLocks noGrp="1"/>
          </p:cNvSpPr>
          <p:nvPr>
            <p:ph idx="1"/>
          </p:nvPr>
        </p:nvSpPr>
        <p:spPr/>
        <p:txBody>
          <a:bodyPr/>
          <a:lstStyle/>
          <a:p>
            <a:endParaRPr lang="vi-VN"/>
          </a:p>
        </p:txBody>
      </p:sp>
      <p:pic>
        <p:nvPicPr>
          <p:cNvPr id="4" name="Picture 3"/>
          <p:cNvPicPr>
            <a:picLocks noChangeAspect="1"/>
          </p:cNvPicPr>
          <p:nvPr/>
        </p:nvPicPr>
        <p:blipFill>
          <a:blip r:embed="rId2"/>
          <a:stretch>
            <a:fillRect/>
          </a:stretch>
        </p:blipFill>
        <p:spPr>
          <a:xfrm>
            <a:off x="0" y="2050439"/>
            <a:ext cx="8904374" cy="3280256"/>
          </a:xfrm>
          <a:prstGeom prst="rect">
            <a:avLst/>
          </a:prstGeom>
        </p:spPr>
      </p:pic>
    </p:spTree>
    <p:extLst>
      <p:ext uri="{BB962C8B-B14F-4D97-AF65-F5344CB8AC3E}">
        <p14:creationId xmlns:p14="http://schemas.microsoft.com/office/powerpoint/2010/main" val="650936468"/>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vi-VN"/>
          </a:p>
        </p:txBody>
      </p:sp>
      <p:sp>
        <p:nvSpPr>
          <p:cNvPr id="3" name="Content Placeholder 2"/>
          <p:cNvSpPr>
            <a:spLocks noGrp="1"/>
          </p:cNvSpPr>
          <p:nvPr>
            <p:ph idx="1"/>
          </p:nvPr>
        </p:nvSpPr>
        <p:spPr/>
        <p:txBody>
          <a:bodyPr/>
          <a:lstStyle/>
          <a:p>
            <a:endParaRPr lang="vi-VN"/>
          </a:p>
        </p:txBody>
      </p:sp>
      <p:pic>
        <p:nvPicPr>
          <p:cNvPr id="4" name="Picture 3"/>
          <p:cNvPicPr>
            <a:picLocks noChangeAspect="1"/>
          </p:cNvPicPr>
          <p:nvPr/>
        </p:nvPicPr>
        <p:blipFill>
          <a:blip r:embed="rId2"/>
          <a:stretch>
            <a:fillRect/>
          </a:stretch>
        </p:blipFill>
        <p:spPr>
          <a:xfrm>
            <a:off x="289009" y="997594"/>
            <a:ext cx="8546314" cy="5566061"/>
          </a:xfrm>
          <a:prstGeom prst="rect">
            <a:avLst/>
          </a:prstGeom>
        </p:spPr>
      </p:pic>
    </p:spTree>
    <p:extLst>
      <p:ext uri="{BB962C8B-B14F-4D97-AF65-F5344CB8AC3E}">
        <p14:creationId xmlns:p14="http://schemas.microsoft.com/office/powerpoint/2010/main" val="259516354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vi-VN"/>
          </a:p>
        </p:txBody>
      </p:sp>
      <p:sp>
        <p:nvSpPr>
          <p:cNvPr id="3" name="Content Placeholder 2"/>
          <p:cNvSpPr>
            <a:spLocks noGrp="1"/>
          </p:cNvSpPr>
          <p:nvPr>
            <p:ph idx="1"/>
          </p:nvPr>
        </p:nvSpPr>
        <p:spPr/>
        <p:txBody>
          <a:bodyPr/>
          <a:lstStyle/>
          <a:p>
            <a:endParaRPr lang="vi-VN"/>
          </a:p>
        </p:txBody>
      </p:sp>
      <p:pic>
        <p:nvPicPr>
          <p:cNvPr id="4" name="Picture 3"/>
          <p:cNvPicPr>
            <a:picLocks noChangeAspect="1"/>
          </p:cNvPicPr>
          <p:nvPr/>
        </p:nvPicPr>
        <p:blipFill>
          <a:blip r:embed="rId2"/>
          <a:stretch>
            <a:fillRect/>
          </a:stretch>
        </p:blipFill>
        <p:spPr>
          <a:xfrm>
            <a:off x="192681" y="997594"/>
            <a:ext cx="8717078" cy="5653118"/>
          </a:xfrm>
          <a:prstGeom prst="rect">
            <a:avLst/>
          </a:prstGeom>
        </p:spPr>
      </p:pic>
    </p:spTree>
    <p:extLst>
      <p:ext uri="{BB962C8B-B14F-4D97-AF65-F5344CB8AC3E}">
        <p14:creationId xmlns:p14="http://schemas.microsoft.com/office/powerpoint/2010/main" val="34327746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5196" y="997595"/>
            <a:ext cx="8193510" cy="578286"/>
          </a:xfrm>
        </p:spPr>
        <p:txBody>
          <a:bodyPr/>
          <a:lstStyle/>
          <a:p>
            <a:r>
              <a:rPr lang="fr-FR" sz="3600" dirty="0" smtClean="0"/>
              <a:t>3.7 Tệp </a:t>
            </a:r>
            <a:r>
              <a:rPr lang="fr-FR" sz="3600" dirty="0"/>
              <a:t>tin </a:t>
            </a:r>
            <a:r>
              <a:rPr lang="fr-FR" sz="3600" dirty="0" smtClean="0"/>
              <a:t>PE</a:t>
            </a:r>
            <a:endParaRPr lang="vi-VN" sz="3600" dirty="0"/>
          </a:p>
        </p:txBody>
      </p:sp>
      <p:sp>
        <p:nvSpPr>
          <p:cNvPr id="3" name="Content Placeholder 2"/>
          <p:cNvSpPr>
            <a:spLocks noGrp="1"/>
          </p:cNvSpPr>
          <p:nvPr>
            <p:ph idx="1"/>
          </p:nvPr>
        </p:nvSpPr>
        <p:spPr>
          <a:xfrm>
            <a:off x="298736" y="1575880"/>
            <a:ext cx="8446430" cy="5097293"/>
          </a:xfrm>
        </p:spPr>
        <p:txBody>
          <a:bodyPr/>
          <a:lstStyle/>
          <a:p>
            <a:pPr algn="just">
              <a:lnSpc>
                <a:spcPct val="114000"/>
              </a:lnSpc>
              <a:spcBef>
                <a:spcPts val="300"/>
              </a:spcBef>
            </a:pPr>
            <a:r>
              <a:rPr lang="vi-VN" sz="2400" dirty="0" smtClean="0"/>
              <a:t>Các </a:t>
            </a:r>
            <a:r>
              <a:rPr lang="vi-VN" sz="2400" dirty="0"/>
              <a:t>tệp thực thi Windows (như .exe, .dll, .sys, .ocx và .drv</a:t>
            </a:r>
            <a:r>
              <a:rPr lang="vi-VN" sz="2400" dirty="0" smtClean="0"/>
              <a:t>) phải tuân thủ theo định dạng PE </a:t>
            </a:r>
            <a:r>
              <a:rPr lang="vi-VN" sz="2400" dirty="0"/>
              <a:t>(Portable Executable</a:t>
            </a:r>
            <a:r>
              <a:rPr lang="vi-VN" sz="2400" dirty="0" smtClean="0"/>
              <a:t>).</a:t>
            </a:r>
          </a:p>
          <a:p>
            <a:pPr algn="just">
              <a:lnSpc>
                <a:spcPct val="114000"/>
              </a:lnSpc>
              <a:spcBef>
                <a:spcPts val="300"/>
              </a:spcBef>
            </a:pPr>
            <a:r>
              <a:rPr lang="vi-VN" sz="2400" b="1" dirty="0"/>
              <a:t>Tệp PE </a:t>
            </a:r>
            <a:r>
              <a:rPr lang="vi-VN" sz="2400" dirty="0"/>
              <a:t>là một loạt các cấu trúc và thành phần con chứa thông tin cần thiết cho hệ điều hành để tải nó vào bộ nhớ</a:t>
            </a:r>
            <a:r>
              <a:rPr lang="vi-VN" sz="2400" dirty="0" smtClean="0"/>
              <a:t>.</a:t>
            </a:r>
          </a:p>
          <a:p>
            <a:pPr algn="just">
              <a:lnSpc>
                <a:spcPct val="114000"/>
              </a:lnSpc>
              <a:spcBef>
                <a:spcPts val="300"/>
              </a:spcBef>
            </a:pPr>
            <a:r>
              <a:rPr lang="vi-VN" sz="2400" b="1" dirty="0" smtClean="0"/>
              <a:t>PE header </a:t>
            </a:r>
            <a:r>
              <a:rPr lang="vi-VN" sz="2400" dirty="0" smtClean="0"/>
              <a:t>chứa cấu trúc tệp PE, do đó nó được sử dụng bởi </a:t>
            </a:r>
            <a:r>
              <a:rPr lang="vi-VN" sz="2400" dirty="0"/>
              <a:t>trình tải hệ điều hành khi tệp binary được thực thi </a:t>
            </a:r>
            <a:r>
              <a:rPr lang="vi-VN" sz="2400" dirty="0" smtClean="0"/>
              <a:t>để lấy nội dung ghi vào </a:t>
            </a:r>
            <a:r>
              <a:rPr lang="vi-VN" sz="2400" dirty="0"/>
              <a:t>bộ nhớ. </a:t>
            </a:r>
            <a:endParaRPr lang="vi-VN" sz="2400" dirty="0" smtClean="0"/>
          </a:p>
          <a:p>
            <a:pPr algn="just">
              <a:lnSpc>
                <a:spcPct val="114000"/>
              </a:lnSpc>
              <a:spcBef>
                <a:spcPts val="300"/>
              </a:spcBef>
            </a:pPr>
            <a:r>
              <a:rPr lang="vi-VN" sz="2400" dirty="0" smtClean="0"/>
              <a:t>PE </a:t>
            </a:r>
            <a:r>
              <a:rPr lang="vi-VN" sz="2400" dirty="0"/>
              <a:t>header </a:t>
            </a:r>
            <a:r>
              <a:rPr lang="vi-VN" sz="2400" dirty="0" smtClean="0"/>
              <a:t>chứa thông </a:t>
            </a:r>
            <a:r>
              <a:rPr lang="vi-VN" sz="2400" dirty="0"/>
              <a:t>tin như nơi tệp thực thi cần được tải vào bộ nhớ, địa chỉ bắt đầu thực thi, danh sách thư viện/chức năng mà ứng dụng phụ thuộc vào, và các tài nguyên được sử dụng bởi </a:t>
            </a:r>
            <a:r>
              <a:rPr lang="vi-VN" sz="2400" dirty="0" smtClean="0"/>
              <a:t>tệp thực thi (binary).</a:t>
            </a:r>
            <a:endParaRPr lang="vi-VN" sz="2000" dirty="0"/>
          </a:p>
        </p:txBody>
      </p:sp>
    </p:spTree>
    <p:extLst>
      <p:ext uri="{BB962C8B-B14F-4D97-AF65-F5344CB8AC3E}">
        <p14:creationId xmlns:p14="http://schemas.microsoft.com/office/powerpoint/2010/main" val="2138103282"/>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a:t>3.7 Tệp tin PE</a:t>
            </a:r>
            <a:endParaRPr lang="vi-VN" dirty="0"/>
          </a:p>
        </p:txBody>
      </p:sp>
      <p:sp>
        <p:nvSpPr>
          <p:cNvPr id="3" name="Content Placeholder 2"/>
          <p:cNvSpPr>
            <a:spLocks noGrp="1"/>
          </p:cNvSpPr>
          <p:nvPr>
            <p:ph idx="1"/>
          </p:nvPr>
        </p:nvSpPr>
        <p:spPr>
          <a:xfrm>
            <a:off x="425196" y="1739154"/>
            <a:ext cx="8251876" cy="4414512"/>
          </a:xfrm>
        </p:spPr>
        <p:txBody>
          <a:bodyPr/>
          <a:lstStyle/>
          <a:p>
            <a:r>
              <a:rPr lang="vi-VN" sz="2400" dirty="0" smtClean="0"/>
              <a:t>Công cụ:</a:t>
            </a:r>
          </a:p>
          <a:p>
            <a:r>
              <a:rPr lang="vi-VN" sz="2400" dirty="0"/>
              <a:t>CFF Explorer: http:/​/​www.​ntcore.​com/​exsuite.​php</a:t>
            </a:r>
          </a:p>
          <a:p>
            <a:r>
              <a:rPr lang="vi-VN" sz="2400" dirty="0"/>
              <a:t>PE Internals: http:/​/​www.​andreybazhan.​com/​pe-​internals.​html</a:t>
            </a:r>
          </a:p>
          <a:p>
            <a:r>
              <a:rPr lang="vi-VN" sz="2400" dirty="0"/>
              <a:t>PPEE(puppy): https:/​/​www.​mzrst.​com/</a:t>
            </a:r>
            <a:r>
              <a:rPr lang="vi-VN" sz="2400" dirty="0" smtClean="0"/>
              <a:t>​</a:t>
            </a:r>
            <a:endParaRPr lang="vi-VN" sz="2400" dirty="0"/>
          </a:p>
        </p:txBody>
      </p:sp>
    </p:spTree>
    <p:extLst>
      <p:ext uri="{BB962C8B-B14F-4D97-AF65-F5344CB8AC3E}">
        <p14:creationId xmlns:p14="http://schemas.microsoft.com/office/powerpoint/2010/main" val="141131330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5196" y="997594"/>
            <a:ext cx="8154600" cy="590931"/>
          </a:xfrm>
        </p:spPr>
        <p:txBody>
          <a:bodyPr/>
          <a:lstStyle/>
          <a:p>
            <a:r>
              <a:rPr lang="fr-FR" dirty="0"/>
              <a:t>3.7 Tệp tin PE</a:t>
            </a:r>
            <a:endParaRPr lang="vi-VN" dirty="0"/>
          </a:p>
        </p:txBody>
      </p:sp>
      <p:sp>
        <p:nvSpPr>
          <p:cNvPr id="3" name="Content Placeholder 2"/>
          <p:cNvSpPr>
            <a:spLocks noGrp="1"/>
          </p:cNvSpPr>
          <p:nvPr>
            <p:ph idx="1"/>
          </p:nvPr>
        </p:nvSpPr>
        <p:spPr>
          <a:xfrm>
            <a:off x="425196" y="1739154"/>
            <a:ext cx="8154600" cy="4414512"/>
          </a:xfrm>
        </p:spPr>
        <p:txBody>
          <a:bodyPr/>
          <a:lstStyle/>
          <a:p>
            <a:pPr algn="just"/>
            <a:r>
              <a:rPr lang="vi-VN" dirty="0" smtClean="0"/>
              <a:t>Mã độc khi hoạt động cần phải </a:t>
            </a:r>
            <a:r>
              <a:rPr lang="vi-VN" dirty="0"/>
              <a:t>tương tác với các tệp, registry, mạng và các thành phần khác. </a:t>
            </a:r>
            <a:endParaRPr lang="vi-VN" dirty="0" smtClean="0"/>
          </a:p>
          <a:p>
            <a:pPr algn="just"/>
            <a:r>
              <a:rPr lang="vi-VN" dirty="0" smtClean="0"/>
              <a:t>Do vậy, mã </a:t>
            </a:r>
            <a:r>
              <a:rPr lang="vi-VN" dirty="0"/>
              <a:t>độc </a:t>
            </a:r>
            <a:r>
              <a:rPr lang="vi-VN" dirty="0" smtClean="0"/>
              <a:t>cần sử dụng </a:t>
            </a:r>
            <a:r>
              <a:rPr lang="vi-VN" dirty="0"/>
              <a:t>các hàm </a:t>
            </a:r>
            <a:r>
              <a:rPr lang="vi-VN" dirty="0" smtClean="0"/>
              <a:t>của hệ </a:t>
            </a:r>
            <a:r>
              <a:rPr lang="vi-VN" dirty="0"/>
              <a:t>điều </a:t>
            </a:r>
            <a:r>
              <a:rPr lang="vi-VN" dirty="0" smtClean="0"/>
              <a:t>hành, vd trên Windows là </a:t>
            </a:r>
            <a:r>
              <a:rPr lang="vi-VN" dirty="0"/>
              <a:t>Application Programming Interfaces </a:t>
            </a:r>
            <a:r>
              <a:rPr lang="vi-VN" dirty="0" smtClean="0"/>
              <a:t>(API) và </a:t>
            </a:r>
            <a:r>
              <a:rPr lang="vi-VN" dirty="0"/>
              <a:t>được cung cấp trong các tệp Dynamic Link Library (DLL</a:t>
            </a:r>
            <a:r>
              <a:rPr lang="vi-VN" dirty="0" smtClean="0"/>
              <a:t>).</a:t>
            </a:r>
            <a:endParaRPr lang="vi-VN" dirty="0"/>
          </a:p>
        </p:txBody>
      </p:sp>
    </p:spTree>
    <p:extLst>
      <p:ext uri="{BB962C8B-B14F-4D97-AF65-F5344CB8AC3E}">
        <p14:creationId xmlns:p14="http://schemas.microsoft.com/office/powerpoint/2010/main" val="147668447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indent="0"/>
            <a:r>
              <a:rPr lang="fr-FR" dirty="0"/>
              <a:t>1.1. </a:t>
            </a:r>
            <a:r>
              <a:rPr lang="fr-FR" dirty="0" err="1"/>
              <a:t>Một</a:t>
            </a:r>
            <a:r>
              <a:rPr lang="fr-FR" dirty="0"/>
              <a:t> </a:t>
            </a:r>
            <a:r>
              <a:rPr lang="fr-FR" dirty="0" err="1"/>
              <a:t>số</a:t>
            </a:r>
            <a:r>
              <a:rPr lang="fr-FR" dirty="0"/>
              <a:t> </a:t>
            </a:r>
            <a:r>
              <a:rPr lang="fr-FR" dirty="0" err="1"/>
              <a:t>khái</a:t>
            </a:r>
            <a:r>
              <a:rPr lang="fr-FR" dirty="0"/>
              <a:t> </a:t>
            </a:r>
            <a:r>
              <a:rPr lang="fr-FR" dirty="0" err="1"/>
              <a:t>niệm</a:t>
            </a:r>
            <a:r>
              <a:rPr lang="fr-FR" dirty="0"/>
              <a:t> </a:t>
            </a:r>
            <a:r>
              <a:rPr lang="fr-FR" dirty="0" err="1"/>
              <a:t>cơ</a:t>
            </a:r>
            <a:r>
              <a:rPr lang="fr-FR" dirty="0"/>
              <a:t> </a:t>
            </a:r>
            <a:r>
              <a:rPr lang="fr-FR" dirty="0" err="1"/>
              <a:t>bản</a:t>
            </a:r>
            <a:endParaRPr lang="vi-VN" dirty="0"/>
          </a:p>
        </p:txBody>
      </p:sp>
      <p:sp>
        <p:nvSpPr>
          <p:cNvPr id="3" name="Content Placeholder 2"/>
          <p:cNvSpPr>
            <a:spLocks noGrp="1"/>
          </p:cNvSpPr>
          <p:nvPr>
            <p:ph idx="1"/>
          </p:nvPr>
        </p:nvSpPr>
        <p:spPr>
          <a:xfrm>
            <a:off x="425196" y="1739154"/>
            <a:ext cx="8109204" cy="4414512"/>
          </a:xfrm>
        </p:spPr>
        <p:txBody>
          <a:bodyPr/>
          <a:lstStyle/>
          <a:p>
            <a:pPr algn="just"/>
            <a:r>
              <a:rPr lang="en-US" dirty="0" err="1" smtClean="0"/>
              <a:t>Khi</a:t>
            </a:r>
            <a:r>
              <a:rPr lang="en-US" dirty="0" smtClean="0"/>
              <a:t> </a:t>
            </a:r>
            <a:r>
              <a:rPr lang="en-US" dirty="0" err="1" smtClean="0"/>
              <a:t>khi</a:t>
            </a:r>
            <a:r>
              <a:rPr lang="en-US" dirty="0" smtClean="0"/>
              <a:t> </a:t>
            </a:r>
            <a:r>
              <a:rPr lang="en-US" dirty="0" err="1" smtClean="0"/>
              <a:t>bắt</a:t>
            </a:r>
            <a:r>
              <a:rPr lang="en-US" dirty="0" smtClean="0"/>
              <a:t> </a:t>
            </a:r>
            <a:r>
              <a:rPr lang="en-US" dirty="0" err="1" smtClean="0"/>
              <a:t>đầu</a:t>
            </a:r>
            <a:r>
              <a:rPr lang="en-US" dirty="0" smtClean="0"/>
              <a:t> </a:t>
            </a:r>
            <a:r>
              <a:rPr lang="en-US" dirty="0" err="1" smtClean="0"/>
              <a:t>phân</a:t>
            </a:r>
            <a:r>
              <a:rPr lang="en-US" dirty="0" smtClean="0"/>
              <a:t> </a:t>
            </a:r>
            <a:r>
              <a:rPr lang="en-US" dirty="0" err="1" smtClean="0"/>
              <a:t>tích</a:t>
            </a:r>
            <a:r>
              <a:rPr lang="en-US" dirty="0" smtClean="0"/>
              <a:t> </a:t>
            </a:r>
            <a:r>
              <a:rPr lang="en-US" dirty="0" err="1" smtClean="0"/>
              <a:t>một</a:t>
            </a:r>
            <a:r>
              <a:rPr lang="en-US" dirty="0" smtClean="0"/>
              <a:t> file (</a:t>
            </a:r>
            <a:r>
              <a:rPr lang="en-US" dirty="0" err="1" smtClean="0"/>
              <a:t>tệp</a:t>
            </a:r>
            <a:r>
              <a:rPr lang="en-US" dirty="0" smtClean="0"/>
              <a:t>), </a:t>
            </a:r>
            <a:r>
              <a:rPr lang="en-US" dirty="0" err="1" smtClean="0"/>
              <a:t>thì</a:t>
            </a:r>
            <a:r>
              <a:rPr lang="en-US" dirty="0" smtClean="0"/>
              <a:t> </a:t>
            </a:r>
            <a:r>
              <a:rPr lang="en-US" dirty="0" err="1" smtClean="0"/>
              <a:t>tệp</a:t>
            </a:r>
            <a:r>
              <a:rPr lang="en-US" dirty="0" smtClean="0"/>
              <a:t> </a:t>
            </a:r>
            <a:r>
              <a:rPr lang="en-US" dirty="0" err="1" smtClean="0"/>
              <a:t>này</a:t>
            </a:r>
            <a:r>
              <a:rPr lang="en-US" dirty="0" smtClean="0"/>
              <a:t> </a:t>
            </a:r>
            <a:r>
              <a:rPr lang="en-US" dirty="0" err="1" smtClean="0"/>
              <a:t>được</a:t>
            </a:r>
            <a:r>
              <a:rPr lang="en-US" dirty="0" smtClean="0"/>
              <a:t> </a:t>
            </a:r>
            <a:r>
              <a:rPr lang="en-US" dirty="0" err="1" smtClean="0"/>
              <a:t>gọi</a:t>
            </a:r>
            <a:r>
              <a:rPr lang="en-US" dirty="0" smtClean="0"/>
              <a:t> </a:t>
            </a:r>
            <a:r>
              <a:rPr lang="en-US" dirty="0" err="1" smtClean="0"/>
              <a:t>là</a:t>
            </a:r>
            <a:r>
              <a:rPr lang="en-US" dirty="0" smtClean="0"/>
              <a:t> sample (</a:t>
            </a:r>
            <a:r>
              <a:rPr lang="en-US" dirty="0" err="1" smtClean="0"/>
              <a:t>mẫu</a:t>
            </a:r>
            <a:r>
              <a:rPr lang="en-US" dirty="0" smtClean="0"/>
              <a:t>). </a:t>
            </a:r>
            <a:r>
              <a:rPr lang="en-US" dirty="0" err="1" smtClean="0"/>
              <a:t>Việc</a:t>
            </a:r>
            <a:r>
              <a:rPr lang="en-US" dirty="0" smtClean="0"/>
              <a:t> </a:t>
            </a:r>
            <a:r>
              <a:rPr lang="en-US" dirty="0" err="1" smtClean="0"/>
              <a:t>phân</a:t>
            </a:r>
            <a:r>
              <a:rPr lang="en-US" dirty="0" smtClean="0"/>
              <a:t> </a:t>
            </a:r>
            <a:r>
              <a:rPr lang="en-US" dirty="0" err="1" smtClean="0"/>
              <a:t>tích</a:t>
            </a:r>
            <a:r>
              <a:rPr lang="en-US" dirty="0" smtClean="0"/>
              <a:t> </a:t>
            </a:r>
            <a:r>
              <a:rPr lang="en-US" dirty="0" err="1" smtClean="0"/>
              <a:t>một</a:t>
            </a:r>
            <a:r>
              <a:rPr lang="en-US" dirty="0" smtClean="0"/>
              <a:t> </a:t>
            </a:r>
            <a:r>
              <a:rPr lang="en-US" dirty="0" err="1" smtClean="0"/>
              <a:t>tệp</a:t>
            </a:r>
            <a:r>
              <a:rPr lang="en-US" dirty="0" smtClean="0"/>
              <a:t> </a:t>
            </a:r>
            <a:r>
              <a:rPr lang="en-US" dirty="0" err="1" smtClean="0"/>
              <a:t>để</a:t>
            </a:r>
            <a:r>
              <a:rPr lang="en-US" dirty="0" smtClean="0"/>
              <a:t> </a:t>
            </a:r>
            <a:r>
              <a:rPr lang="en-US" dirty="0" err="1" smtClean="0"/>
              <a:t>xác</a:t>
            </a:r>
            <a:r>
              <a:rPr lang="en-US" dirty="0" smtClean="0"/>
              <a:t> </a:t>
            </a:r>
            <a:r>
              <a:rPr lang="en-US" dirty="0" err="1" smtClean="0"/>
              <a:t>nhận</a:t>
            </a:r>
            <a:r>
              <a:rPr lang="en-US" dirty="0" smtClean="0"/>
              <a:t> </a:t>
            </a:r>
            <a:r>
              <a:rPr lang="en-US" dirty="0" err="1" smtClean="0"/>
              <a:t>xem</a:t>
            </a:r>
            <a:r>
              <a:rPr lang="en-US" dirty="0" smtClean="0"/>
              <a:t> </a:t>
            </a:r>
            <a:r>
              <a:rPr lang="en-US" dirty="0" err="1" smtClean="0"/>
              <a:t>tệp</a:t>
            </a:r>
            <a:r>
              <a:rPr lang="en-US" dirty="0" smtClean="0"/>
              <a:t> </a:t>
            </a:r>
            <a:r>
              <a:rPr lang="en-US" dirty="0" err="1" smtClean="0"/>
              <a:t>này</a:t>
            </a:r>
            <a:r>
              <a:rPr lang="en-US" dirty="0" smtClean="0"/>
              <a:t> </a:t>
            </a:r>
            <a:r>
              <a:rPr lang="en-US" dirty="0" err="1" smtClean="0"/>
              <a:t>là</a:t>
            </a:r>
            <a:r>
              <a:rPr lang="en-US" dirty="0" smtClean="0"/>
              <a:t> malware (</a:t>
            </a:r>
            <a:r>
              <a:rPr lang="en-US" dirty="0" err="1" smtClean="0"/>
              <a:t>mã</a:t>
            </a:r>
            <a:r>
              <a:rPr lang="en-US" dirty="0" smtClean="0"/>
              <a:t> </a:t>
            </a:r>
            <a:r>
              <a:rPr lang="en-US" dirty="0" err="1" smtClean="0"/>
              <a:t>độc</a:t>
            </a:r>
            <a:r>
              <a:rPr lang="en-US" dirty="0" smtClean="0"/>
              <a:t>) hay </a:t>
            </a:r>
            <a:r>
              <a:rPr lang="en-US" dirty="0" err="1" smtClean="0"/>
              <a:t>là</a:t>
            </a:r>
            <a:r>
              <a:rPr lang="en-US" dirty="0" smtClean="0"/>
              <a:t> benign (an </a:t>
            </a:r>
            <a:r>
              <a:rPr lang="en-US" dirty="0" err="1" smtClean="0"/>
              <a:t>toàn</a:t>
            </a:r>
            <a:r>
              <a:rPr lang="en-US" dirty="0" smtClean="0"/>
              <a:t>)</a:t>
            </a:r>
            <a:endParaRPr lang="vi-VN" dirty="0"/>
          </a:p>
        </p:txBody>
      </p:sp>
    </p:spTree>
    <p:extLst>
      <p:ext uri="{BB962C8B-B14F-4D97-AF65-F5344CB8AC3E}">
        <p14:creationId xmlns:p14="http://schemas.microsoft.com/office/powerpoint/2010/main" val="4259264984"/>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a:t>3.7 Tệp tin PE</a:t>
            </a:r>
            <a:endParaRPr lang="vi-VN" dirty="0"/>
          </a:p>
        </p:txBody>
      </p:sp>
      <p:sp>
        <p:nvSpPr>
          <p:cNvPr id="3" name="Content Placeholder 2"/>
          <p:cNvSpPr>
            <a:spLocks noGrp="1"/>
          </p:cNvSpPr>
          <p:nvPr>
            <p:ph idx="1"/>
          </p:nvPr>
        </p:nvSpPr>
        <p:spPr>
          <a:xfrm>
            <a:off x="425195" y="1739153"/>
            <a:ext cx="8407519" cy="4739467"/>
          </a:xfrm>
        </p:spPr>
        <p:txBody>
          <a:bodyPr/>
          <a:lstStyle/>
          <a:p>
            <a:pPr algn="just"/>
            <a:r>
              <a:rPr lang="vi-VN" sz="2400" dirty="0"/>
              <a:t>Các tệp thực thi sẽ nhập </a:t>
            </a:r>
            <a:r>
              <a:rPr lang="vi-VN" sz="2400" dirty="0" smtClean="0"/>
              <a:t>(import) và </a:t>
            </a:r>
            <a:r>
              <a:rPr lang="vi-VN" sz="2400" dirty="0"/>
              <a:t>gọi </a:t>
            </a:r>
            <a:r>
              <a:rPr lang="vi-VN" sz="2400" dirty="0" smtClean="0"/>
              <a:t>(call) các </a:t>
            </a:r>
            <a:r>
              <a:rPr lang="vi-VN" sz="2400" dirty="0"/>
              <a:t>hàm này từ các DLL khác </a:t>
            </a:r>
            <a:r>
              <a:rPr lang="vi-VN" sz="2400" dirty="0" smtClean="0"/>
              <a:t>nhau, chúng </a:t>
            </a:r>
            <a:r>
              <a:rPr lang="vi-VN" sz="2400" dirty="0"/>
              <a:t>cung cấp các chức năng khác nhau. </a:t>
            </a:r>
            <a:endParaRPr lang="vi-VN" sz="2400" dirty="0" smtClean="0"/>
          </a:p>
          <a:p>
            <a:pPr algn="just"/>
            <a:r>
              <a:rPr lang="vi-VN" sz="2400" dirty="0" smtClean="0"/>
              <a:t>Các </a:t>
            </a:r>
            <a:r>
              <a:rPr lang="vi-VN" sz="2400" dirty="0"/>
              <a:t>hàm mà tệp thực thi </a:t>
            </a:r>
            <a:r>
              <a:rPr lang="vi-VN" sz="2400" dirty="0" smtClean="0"/>
              <a:t>nhập từ </a:t>
            </a:r>
            <a:r>
              <a:rPr lang="vi-VN" sz="2400" dirty="0"/>
              <a:t>các tệp khác (phần lớn là DLL) được gọi là các hàm nhập </a:t>
            </a:r>
            <a:r>
              <a:rPr lang="vi-VN" sz="2400" dirty="0" smtClean="0"/>
              <a:t>(</a:t>
            </a:r>
            <a:r>
              <a:rPr lang="vi-VN" sz="2400" dirty="0"/>
              <a:t>hoặc </a:t>
            </a:r>
            <a:r>
              <a:rPr lang="vi-VN" sz="2400" b="1" dirty="0"/>
              <a:t>imports</a:t>
            </a:r>
            <a:r>
              <a:rPr lang="vi-VN" sz="2400" dirty="0" smtClean="0"/>
              <a:t>).</a:t>
            </a:r>
          </a:p>
          <a:p>
            <a:pPr algn="just"/>
            <a:r>
              <a:rPr lang="vi-VN" sz="2400" dirty="0"/>
              <a:t>VD: </a:t>
            </a:r>
            <a:r>
              <a:rPr lang="vi-VN" sz="2400" dirty="0" smtClean="0"/>
              <a:t>Nếu mã </a:t>
            </a:r>
            <a:r>
              <a:rPr lang="vi-VN" sz="2400" dirty="0"/>
              <a:t>độc muốn tạo một file trên ổ đĩa Windows nó cần </a:t>
            </a:r>
            <a:r>
              <a:rPr lang="vi-VN" sz="2400" dirty="0" smtClean="0"/>
              <a:t>sử dụng </a:t>
            </a:r>
            <a:r>
              <a:rPr lang="vi-VN" sz="2400" dirty="0"/>
              <a:t>API </a:t>
            </a:r>
            <a:r>
              <a:rPr lang="vi-VN" sz="2400" dirty="0">
                <a:latin typeface="Courier New" panose="02070309020205020404" pitchFamily="49" charset="0"/>
                <a:cs typeface="Courier New" panose="02070309020205020404" pitchFamily="49" charset="0"/>
              </a:rPr>
              <a:t>CreateFile</a:t>
            </a:r>
            <a:r>
              <a:rPr lang="vi-VN" sz="2400" dirty="0" smtClean="0">
                <a:latin typeface="Courier New" panose="02070309020205020404" pitchFamily="49" charset="0"/>
                <a:cs typeface="Courier New" panose="02070309020205020404" pitchFamily="49" charset="0"/>
              </a:rPr>
              <a:t>()</a:t>
            </a:r>
            <a:r>
              <a:rPr lang="vi-VN" sz="2400" dirty="0" smtClean="0">
                <a:latin typeface="+mj-lt"/>
                <a:cs typeface="Courier New" panose="02070309020205020404" pitchFamily="49" charset="0"/>
              </a:rPr>
              <a:t>, được cung cấp </a:t>
            </a:r>
            <a:r>
              <a:rPr lang="vi-VN" sz="2400" dirty="0">
                <a:latin typeface="+mj-lt"/>
                <a:cs typeface="Courier New" panose="02070309020205020404" pitchFamily="49" charset="0"/>
              </a:rPr>
              <a:t>bởi </a:t>
            </a:r>
            <a:r>
              <a:rPr lang="vi-VN" sz="2400" dirty="0" smtClean="0">
                <a:latin typeface="Courier New" panose="02070309020205020404" pitchFamily="49" charset="0"/>
                <a:cs typeface="Courier New" panose="02070309020205020404" pitchFamily="49" charset="0"/>
              </a:rPr>
              <a:t>kernel32.dll</a:t>
            </a:r>
            <a:r>
              <a:rPr lang="vi-VN" sz="2400" dirty="0" smtClean="0">
                <a:latin typeface="+mj-lt"/>
                <a:cs typeface="Courier New" panose="02070309020205020404" pitchFamily="49" charset="0"/>
              </a:rPr>
              <a:t>, nó cần tải </a:t>
            </a:r>
            <a:r>
              <a:rPr lang="vi-VN" sz="2400" dirty="0" smtClean="0">
                <a:latin typeface="Courier New" panose="02070309020205020404" pitchFamily="49" charset="0"/>
                <a:cs typeface="Courier New" panose="02070309020205020404" pitchFamily="49" charset="0"/>
              </a:rPr>
              <a:t>kernel32.dll </a:t>
            </a:r>
            <a:r>
              <a:rPr lang="vi-VN" sz="2400" dirty="0" smtClean="0">
                <a:latin typeface="+mj-lt"/>
                <a:cs typeface="Courier New" panose="02070309020205020404" pitchFamily="49" charset="0"/>
              </a:rPr>
              <a:t>vào bộ nhớ và sau đó gọi hàm </a:t>
            </a:r>
            <a:r>
              <a:rPr lang="vi-VN" sz="2400" dirty="0" smtClean="0">
                <a:latin typeface="Courier New" panose="02070309020205020404" pitchFamily="49" charset="0"/>
                <a:cs typeface="Courier New" panose="02070309020205020404" pitchFamily="49" charset="0"/>
              </a:rPr>
              <a:t>CreateFile().</a:t>
            </a:r>
            <a:endParaRPr lang="vi-VN" sz="2400" dirty="0">
              <a:latin typeface="+mj-lt"/>
              <a:cs typeface="Courier New" panose="02070309020205020404" pitchFamily="49" charset="0"/>
            </a:endParaRPr>
          </a:p>
        </p:txBody>
      </p:sp>
    </p:spTree>
    <p:extLst>
      <p:ext uri="{BB962C8B-B14F-4D97-AF65-F5344CB8AC3E}">
        <p14:creationId xmlns:p14="http://schemas.microsoft.com/office/powerpoint/2010/main" val="2344559702"/>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5196" y="997594"/>
            <a:ext cx="7882224" cy="741560"/>
          </a:xfrm>
        </p:spPr>
        <p:txBody>
          <a:bodyPr/>
          <a:lstStyle/>
          <a:p>
            <a:r>
              <a:rPr lang="fr-FR" dirty="0"/>
              <a:t>3.7 Tệp tin PE</a:t>
            </a:r>
            <a:endParaRPr lang="vi-VN" dirty="0"/>
          </a:p>
        </p:txBody>
      </p:sp>
      <p:sp>
        <p:nvSpPr>
          <p:cNvPr id="3" name="Content Placeholder 2"/>
          <p:cNvSpPr>
            <a:spLocks noGrp="1"/>
          </p:cNvSpPr>
          <p:nvPr>
            <p:ph idx="1"/>
          </p:nvPr>
        </p:nvSpPr>
        <p:spPr>
          <a:xfrm>
            <a:off x="425195" y="1739154"/>
            <a:ext cx="8185405" cy="4414512"/>
          </a:xfrm>
        </p:spPr>
        <p:txBody>
          <a:bodyPr/>
          <a:lstStyle/>
          <a:p>
            <a:pPr algn="just">
              <a:buFont typeface="Wingdings" panose="05000000000000000000" pitchFamily="2" charset="2"/>
              <a:buChar char="à"/>
            </a:pPr>
            <a:r>
              <a:rPr lang="vi-VN" dirty="0" smtClean="0"/>
              <a:t>Kiểm </a:t>
            </a:r>
            <a:r>
              <a:rPr lang="vi-VN" dirty="0"/>
              <a:t>tra các </a:t>
            </a:r>
            <a:r>
              <a:rPr lang="vi-VN" b="1" dirty="0" smtClean="0"/>
              <a:t>imports</a:t>
            </a:r>
            <a:r>
              <a:rPr lang="vi-VN" dirty="0" smtClean="0"/>
              <a:t> </a:t>
            </a:r>
            <a:r>
              <a:rPr lang="vi-VN" dirty="0"/>
              <a:t>có </a:t>
            </a:r>
            <a:r>
              <a:rPr lang="vi-VN" dirty="0" smtClean="0"/>
              <a:t>thể:</a:t>
            </a:r>
          </a:p>
          <a:p>
            <a:pPr lvl="1" algn="just"/>
            <a:r>
              <a:rPr lang="vi-VN" dirty="0" smtClean="0"/>
              <a:t>cung </a:t>
            </a:r>
            <a:r>
              <a:rPr lang="vi-VN" dirty="0"/>
              <a:t>cấp một </a:t>
            </a:r>
            <a:r>
              <a:rPr lang="vi-VN" dirty="0" smtClean="0"/>
              <a:t>thông tin về </a:t>
            </a:r>
            <a:r>
              <a:rPr lang="vi-VN" dirty="0"/>
              <a:t>chức năng và khả năng của mã độc và giúp dự đoán những hoạt động của nó trong quá trình thực thi</a:t>
            </a:r>
            <a:r>
              <a:rPr lang="vi-VN" dirty="0" smtClean="0"/>
              <a:t>. </a:t>
            </a:r>
          </a:p>
          <a:p>
            <a:pPr lvl="1" algn="just"/>
            <a:r>
              <a:rPr lang="vi-VN" dirty="0" smtClean="0"/>
              <a:t>Xác định xem mã độc có </a:t>
            </a:r>
            <a:r>
              <a:rPr lang="vi-VN" dirty="0"/>
              <a:t>được </a:t>
            </a:r>
            <a:r>
              <a:rPr lang="vi-VN" dirty="0" smtClean="0"/>
              <a:t>che giấu</a:t>
            </a:r>
            <a:r>
              <a:rPr lang="en-US" dirty="0" smtClean="0"/>
              <a:t> hay </a:t>
            </a:r>
            <a:r>
              <a:rPr lang="vi-VN" dirty="0" smtClean="0"/>
              <a:t>không?</a:t>
            </a:r>
            <a:endParaRPr lang="vi-VN" dirty="0"/>
          </a:p>
        </p:txBody>
      </p:sp>
    </p:spTree>
    <p:extLst>
      <p:ext uri="{BB962C8B-B14F-4D97-AF65-F5344CB8AC3E}">
        <p14:creationId xmlns:p14="http://schemas.microsoft.com/office/powerpoint/2010/main" val="3212774735"/>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5196" y="997595"/>
            <a:ext cx="7542186" cy="424806"/>
          </a:xfrm>
        </p:spPr>
        <p:txBody>
          <a:bodyPr/>
          <a:lstStyle/>
          <a:p>
            <a:r>
              <a:rPr lang="fr-FR" sz="2800" dirty="0"/>
              <a:t>3.7 Tệp tin PE</a:t>
            </a:r>
            <a:endParaRPr lang="vi-VN" sz="2800" dirty="0"/>
          </a:p>
        </p:txBody>
      </p:sp>
      <p:sp>
        <p:nvSpPr>
          <p:cNvPr id="3" name="Content Placeholder 2"/>
          <p:cNvSpPr>
            <a:spLocks noGrp="1"/>
          </p:cNvSpPr>
          <p:nvPr>
            <p:ph idx="1"/>
          </p:nvPr>
        </p:nvSpPr>
        <p:spPr>
          <a:xfrm>
            <a:off x="127000" y="1422401"/>
            <a:ext cx="8750300" cy="5239142"/>
          </a:xfrm>
        </p:spPr>
        <p:txBody>
          <a:bodyPr/>
          <a:lstStyle/>
          <a:p>
            <a:r>
              <a:rPr lang="vi-VN" dirty="0" smtClean="0"/>
              <a:t>Xác định các chức năng của mã độc</a:t>
            </a:r>
            <a:endParaRPr lang="vi-VN" dirty="0"/>
          </a:p>
        </p:txBody>
      </p:sp>
      <p:pic>
        <p:nvPicPr>
          <p:cNvPr id="4" name="Picture 3"/>
          <p:cNvPicPr>
            <a:picLocks noChangeAspect="1"/>
          </p:cNvPicPr>
          <p:nvPr/>
        </p:nvPicPr>
        <p:blipFill>
          <a:blip r:embed="rId3"/>
          <a:stretch>
            <a:fillRect/>
          </a:stretch>
        </p:blipFill>
        <p:spPr>
          <a:xfrm>
            <a:off x="279400" y="2112405"/>
            <a:ext cx="6032500" cy="1675628"/>
          </a:xfrm>
          <a:prstGeom prst="rect">
            <a:avLst/>
          </a:prstGeom>
        </p:spPr>
      </p:pic>
      <p:pic>
        <p:nvPicPr>
          <p:cNvPr id="5" name="Picture 4"/>
          <p:cNvPicPr>
            <a:picLocks noChangeAspect="1"/>
          </p:cNvPicPr>
          <p:nvPr/>
        </p:nvPicPr>
        <p:blipFill>
          <a:blip r:embed="rId4"/>
          <a:stretch>
            <a:fillRect/>
          </a:stretch>
        </p:blipFill>
        <p:spPr>
          <a:xfrm>
            <a:off x="279400" y="3788033"/>
            <a:ext cx="6032500" cy="2873510"/>
          </a:xfrm>
          <a:prstGeom prst="rect">
            <a:avLst/>
          </a:prstGeom>
        </p:spPr>
      </p:pic>
      <p:sp>
        <p:nvSpPr>
          <p:cNvPr id="6" name="Content Placeholder 2"/>
          <p:cNvSpPr txBox="1">
            <a:spLocks/>
          </p:cNvSpPr>
          <p:nvPr/>
        </p:nvSpPr>
        <p:spPr>
          <a:xfrm>
            <a:off x="6457696" y="2686418"/>
            <a:ext cx="2330704" cy="2647582"/>
          </a:xfrm>
          <a:prstGeom prst="rect">
            <a:avLst/>
          </a:prstGeom>
        </p:spPr>
        <p:txBody>
          <a:bodyPr vert="horz" lIns="91440" tIns="45720" rIns="91440" bIns="45720" rtlCol="0">
            <a:noAutofit/>
          </a:bodyPr>
          <a:lstStyle>
            <a:lvl1pPr marL="228600" indent="-228600" algn="l" defTabSz="914400" rtl="0" eaLnBrk="1" latinLnBrk="0" hangingPunct="1">
              <a:lnSpc>
                <a:spcPct val="130000"/>
              </a:lnSpc>
              <a:spcBef>
                <a:spcPts val="600"/>
              </a:spcBef>
              <a:buClr>
                <a:schemeClr val="tx2"/>
              </a:buClr>
              <a:buSzPct val="120000"/>
              <a:buFont typeface="Arial" panose="020B0604020202020204" pitchFamily="34" charset="0"/>
              <a:buChar char="•"/>
              <a:defRPr sz="2800" kern="1200">
                <a:solidFill>
                  <a:schemeClr val="tx1">
                    <a:lumMod val="50000"/>
                  </a:schemeClr>
                </a:solidFill>
                <a:latin typeface="+mn-lt"/>
                <a:ea typeface="+mn-ea"/>
                <a:cs typeface="+mn-cs"/>
              </a:defRPr>
            </a:lvl1pPr>
            <a:lvl2pPr marL="685800" indent="-182880" algn="l" defTabSz="914400" rtl="0" eaLnBrk="1" latinLnBrk="0" hangingPunct="1">
              <a:lnSpc>
                <a:spcPct val="130000"/>
              </a:lnSpc>
              <a:spcBef>
                <a:spcPts val="600"/>
              </a:spcBef>
              <a:buClr>
                <a:schemeClr val="tx2"/>
              </a:buClr>
              <a:buSzPct val="120000"/>
              <a:buFont typeface="System Font Regular"/>
              <a:buChar char="-"/>
              <a:defRPr sz="2800" kern="1200">
                <a:solidFill>
                  <a:schemeClr val="tx1">
                    <a:lumMod val="50000"/>
                  </a:schemeClr>
                </a:solidFill>
                <a:latin typeface="+mn-lt"/>
                <a:ea typeface="+mn-ea"/>
                <a:cs typeface="+mn-cs"/>
              </a:defRPr>
            </a:lvl2pPr>
            <a:lvl3pPr marL="1143000" indent="-182880" algn="l" defTabSz="914400" rtl="0" eaLnBrk="1" latinLnBrk="0" hangingPunct="1">
              <a:lnSpc>
                <a:spcPct val="130000"/>
              </a:lnSpc>
              <a:spcBef>
                <a:spcPts val="600"/>
              </a:spcBef>
              <a:buClr>
                <a:schemeClr val="tx2"/>
              </a:buClr>
              <a:buSzPct val="120000"/>
              <a:buFont typeface="System Font Regular"/>
              <a:buChar char="-"/>
              <a:defRPr sz="2800" kern="1200">
                <a:solidFill>
                  <a:schemeClr val="tx1">
                    <a:lumMod val="50000"/>
                  </a:schemeClr>
                </a:solidFill>
                <a:latin typeface="+mn-lt"/>
                <a:ea typeface="+mn-ea"/>
                <a:cs typeface="+mn-cs"/>
              </a:defRPr>
            </a:lvl3pPr>
            <a:lvl4pPr marL="1600200" indent="-182880" algn="l" defTabSz="914400" rtl="0" eaLnBrk="1" latinLnBrk="0" hangingPunct="1">
              <a:lnSpc>
                <a:spcPct val="130000"/>
              </a:lnSpc>
              <a:spcBef>
                <a:spcPts val="600"/>
              </a:spcBef>
              <a:buClr>
                <a:schemeClr val="tx2"/>
              </a:buClr>
              <a:buSzPct val="120000"/>
              <a:buFont typeface="System Font Regular"/>
              <a:buChar char="-"/>
              <a:defRPr sz="2800" kern="1200">
                <a:solidFill>
                  <a:schemeClr val="tx1">
                    <a:lumMod val="50000"/>
                  </a:schemeClr>
                </a:solidFill>
                <a:latin typeface="+mn-lt"/>
                <a:ea typeface="+mn-ea"/>
                <a:cs typeface="+mn-cs"/>
              </a:defRPr>
            </a:lvl4pPr>
            <a:lvl5pPr marL="2057400" indent="-182880" algn="l" defTabSz="914400" rtl="0" eaLnBrk="1" latinLnBrk="0" hangingPunct="1">
              <a:lnSpc>
                <a:spcPct val="130000"/>
              </a:lnSpc>
              <a:spcBef>
                <a:spcPts val="600"/>
              </a:spcBef>
              <a:buClr>
                <a:schemeClr val="tx2"/>
              </a:buClr>
              <a:buSzPct val="120000"/>
              <a:buFont typeface="System Font Regular"/>
              <a:buChar char="-"/>
              <a:defRPr sz="2800" kern="1200">
                <a:solidFill>
                  <a:schemeClr val="tx1">
                    <a:lumMod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vi-VN" sz="1800" dirty="0" smtClean="0"/>
              <a:t>API: connect, socket, listen, send... nhập từ wsock32.dll </a:t>
            </a:r>
            <a:r>
              <a:rPr lang="vi-VN" sz="1800" dirty="0" smtClean="0">
                <a:sym typeface="Wingdings" panose="05000000000000000000" pitchFamily="2" charset="2"/>
              </a:rPr>
              <a:t> mã độc cần kết nối internet và các hoạt động mạng.</a:t>
            </a:r>
            <a:endParaRPr lang="vi-VN" sz="1800" dirty="0"/>
          </a:p>
        </p:txBody>
      </p:sp>
    </p:spTree>
    <p:extLst>
      <p:ext uri="{BB962C8B-B14F-4D97-AF65-F5344CB8AC3E}">
        <p14:creationId xmlns:p14="http://schemas.microsoft.com/office/powerpoint/2010/main" val="2191114799"/>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5196" y="997595"/>
            <a:ext cx="7542186" cy="424806"/>
          </a:xfrm>
        </p:spPr>
        <p:txBody>
          <a:bodyPr/>
          <a:lstStyle/>
          <a:p>
            <a:r>
              <a:rPr lang="fr-FR" sz="2800" dirty="0"/>
              <a:t>3.7 Tệp tin PE</a:t>
            </a:r>
            <a:endParaRPr lang="vi-VN" sz="2800" dirty="0"/>
          </a:p>
        </p:txBody>
      </p:sp>
      <p:sp>
        <p:nvSpPr>
          <p:cNvPr id="3" name="Content Placeholder 2"/>
          <p:cNvSpPr>
            <a:spLocks noGrp="1"/>
          </p:cNvSpPr>
          <p:nvPr>
            <p:ph idx="1"/>
          </p:nvPr>
        </p:nvSpPr>
        <p:spPr>
          <a:xfrm>
            <a:off x="127000" y="1422401"/>
            <a:ext cx="8750300" cy="5239142"/>
          </a:xfrm>
        </p:spPr>
        <p:txBody>
          <a:bodyPr/>
          <a:lstStyle/>
          <a:p>
            <a:r>
              <a:rPr lang="vi-VN" dirty="0" smtClean="0"/>
              <a:t>Xác định xem mã độc có được che giấu.</a:t>
            </a:r>
            <a:endParaRPr lang="vi-VN" dirty="0"/>
          </a:p>
        </p:txBody>
      </p:sp>
      <p:sp>
        <p:nvSpPr>
          <p:cNvPr id="6" name="Content Placeholder 2"/>
          <p:cNvSpPr txBox="1">
            <a:spLocks/>
          </p:cNvSpPr>
          <p:nvPr/>
        </p:nvSpPr>
        <p:spPr>
          <a:xfrm>
            <a:off x="6457696" y="2686418"/>
            <a:ext cx="2330704" cy="2647582"/>
          </a:xfrm>
          <a:prstGeom prst="rect">
            <a:avLst/>
          </a:prstGeom>
        </p:spPr>
        <p:txBody>
          <a:bodyPr vert="horz" lIns="91440" tIns="45720" rIns="91440" bIns="45720" rtlCol="0">
            <a:noAutofit/>
          </a:bodyPr>
          <a:lstStyle>
            <a:lvl1pPr marL="228600" indent="-228600" algn="l" defTabSz="914400" rtl="0" eaLnBrk="1" latinLnBrk="0" hangingPunct="1">
              <a:lnSpc>
                <a:spcPct val="130000"/>
              </a:lnSpc>
              <a:spcBef>
                <a:spcPts val="600"/>
              </a:spcBef>
              <a:buClr>
                <a:schemeClr val="tx2"/>
              </a:buClr>
              <a:buSzPct val="120000"/>
              <a:buFont typeface="Arial" panose="020B0604020202020204" pitchFamily="34" charset="0"/>
              <a:buChar char="•"/>
              <a:defRPr sz="2800" kern="1200">
                <a:solidFill>
                  <a:schemeClr val="tx1">
                    <a:lumMod val="50000"/>
                  </a:schemeClr>
                </a:solidFill>
                <a:latin typeface="+mn-lt"/>
                <a:ea typeface="+mn-ea"/>
                <a:cs typeface="+mn-cs"/>
              </a:defRPr>
            </a:lvl1pPr>
            <a:lvl2pPr marL="685800" indent="-182880" algn="l" defTabSz="914400" rtl="0" eaLnBrk="1" latinLnBrk="0" hangingPunct="1">
              <a:lnSpc>
                <a:spcPct val="130000"/>
              </a:lnSpc>
              <a:spcBef>
                <a:spcPts val="600"/>
              </a:spcBef>
              <a:buClr>
                <a:schemeClr val="tx2"/>
              </a:buClr>
              <a:buSzPct val="120000"/>
              <a:buFont typeface="System Font Regular"/>
              <a:buChar char="-"/>
              <a:defRPr sz="2800" kern="1200">
                <a:solidFill>
                  <a:schemeClr val="tx1">
                    <a:lumMod val="50000"/>
                  </a:schemeClr>
                </a:solidFill>
                <a:latin typeface="+mn-lt"/>
                <a:ea typeface="+mn-ea"/>
                <a:cs typeface="+mn-cs"/>
              </a:defRPr>
            </a:lvl2pPr>
            <a:lvl3pPr marL="1143000" indent="-182880" algn="l" defTabSz="914400" rtl="0" eaLnBrk="1" latinLnBrk="0" hangingPunct="1">
              <a:lnSpc>
                <a:spcPct val="130000"/>
              </a:lnSpc>
              <a:spcBef>
                <a:spcPts val="600"/>
              </a:spcBef>
              <a:buClr>
                <a:schemeClr val="tx2"/>
              </a:buClr>
              <a:buSzPct val="120000"/>
              <a:buFont typeface="System Font Regular"/>
              <a:buChar char="-"/>
              <a:defRPr sz="2800" kern="1200">
                <a:solidFill>
                  <a:schemeClr val="tx1">
                    <a:lumMod val="50000"/>
                  </a:schemeClr>
                </a:solidFill>
                <a:latin typeface="+mn-lt"/>
                <a:ea typeface="+mn-ea"/>
                <a:cs typeface="+mn-cs"/>
              </a:defRPr>
            </a:lvl3pPr>
            <a:lvl4pPr marL="1600200" indent="-182880" algn="l" defTabSz="914400" rtl="0" eaLnBrk="1" latinLnBrk="0" hangingPunct="1">
              <a:lnSpc>
                <a:spcPct val="130000"/>
              </a:lnSpc>
              <a:spcBef>
                <a:spcPts val="600"/>
              </a:spcBef>
              <a:buClr>
                <a:schemeClr val="tx2"/>
              </a:buClr>
              <a:buSzPct val="120000"/>
              <a:buFont typeface="System Font Regular"/>
              <a:buChar char="-"/>
              <a:defRPr sz="2800" kern="1200">
                <a:solidFill>
                  <a:schemeClr val="tx1">
                    <a:lumMod val="50000"/>
                  </a:schemeClr>
                </a:solidFill>
                <a:latin typeface="+mn-lt"/>
                <a:ea typeface="+mn-ea"/>
                <a:cs typeface="+mn-cs"/>
              </a:defRPr>
            </a:lvl4pPr>
            <a:lvl5pPr marL="2057400" indent="-182880" algn="l" defTabSz="914400" rtl="0" eaLnBrk="1" latinLnBrk="0" hangingPunct="1">
              <a:lnSpc>
                <a:spcPct val="130000"/>
              </a:lnSpc>
              <a:spcBef>
                <a:spcPts val="600"/>
              </a:spcBef>
              <a:buClr>
                <a:schemeClr val="tx2"/>
              </a:buClr>
              <a:buSzPct val="120000"/>
              <a:buFont typeface="System Font Regular"/>
              <a:buChar char="-"/>
              <a:defRPr sz="2800" kern="1200">
                <a:solidFill>
                  <a:schemeClr val="tx1">
                    <a:lumMod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vi-VN" sz="1800" dirty="0" smtClean="0"/>
              <a:t>Mã đọc sử dụng rất ít imports </a:t>
            </a:r>
            <a:r>
              <a:rPr lang="vi-VN" sz="1800" dirty="0" smtClean="0">
                <a:sym typeface="Wingdings" panose="05000000000000000000" pitchFamily="2" charset="2"/>
              </a:rPr>
              <a:t> khả năng cao là đã được đóng gói (packed).</a:t>
            </a:r>
            <a:endParaRPr lang="vi-VN" sz="1800" dirty="0"/>
          </a:p>
        </p:txBody>
      </p:sp>
      <p:pic>
        <p:nvPicPr>
          <p:cNvPr id="7" name="Picture 6"/>
          <p:cNvPicPr>
            <a:picLocks noChangeAspect="1"/>
          </p:cNvPicPr>
          <p:nvPr/>
        </p:nvPicPr>
        <p:blipFill>
          <a:blip r:embed="rId3"/>
          <a:stretch>
            <a:fillRect/>
          </a:stretch>
        </p:blipFill>
        <p:spPr>
          <a:xfrm>
            <a:off x="134905" y="2323128"/>
            <a:ext cx="5863900" cy="1718843"/>
          </a:xfrm>
          <a:prstGeom prst="rect">
            <a:avLst/>
          </a:prstGeom>
        </p:spPr>
      </p:pic>
      <p:pic>
        <p:nvPicPr>
          <p:cNvPr id="8" name="Picture 7"/>
          <p:cNvPicPr>
            <a:picLocks noChangeAspect="1"/>
          </p:cNvPicPr>
          <p:nvPr/>
        </p:nvPicPr>
        <p:blipFill>
          <a:blip r:embed="rId4"/>
          <a:stretch>
            <a:fillRect/>
          </a:stretch>
        </p:blipFill>
        <p:spPr>
          <a:xfrm>
            <a:off x="134905" y="4160936"/>
            <a:ext cx="5857897" cy="2346128"/>
          </a:xfrm>
          <a:prstGeom prst="rect">
            <a:avLst/>
          </a:prstGeom>
        </p:spPr>
      </p:pic>
    </p:spTree>
    <p:extLst>
      <p:ext uri="{BB962C8B-B14F-4D97-AF65-F5344CB8AC3E}">
        <p14:creationId xmlns:p14="http://schemas.microsoft.com/office/powerpoint/2010/main" val="1917944136"/>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5196" y="997595"/>
            <a:ext cx="7542186" cy="424806"/>
          </a:xfrm>
        </p:spPr>
        <p:txBody>
          <a:bodyPr/>
          <a:lstStyle/>
          <a:p>
            <a:r>
              <a:rPr lang="fr-FR" sz="2800" dirty="0"/>
              <a:t>3.7 Tệp tin PE</a:t>
            </a:r>
            <a:endParaRPr lang="vi-VN" sz="2800" dirty="0"/>
          </a:p>
        </p:txBody>
      </p:sp>
      <p:sp>
        <p:nvSpPr>
          <p:cNvPr id="3" name="Content Placeholder 2"/>
          <p:cNvSpPr>
            <a:spLocks noGrp="1"/>
          </p:cNvSpPr>
          <p:nvPr>
            <p:ph idx="1"/>
          </p:nvPr>
        </p:nvSpPr>
        <p:spPr>
          <a:xfrm>
            <a:off x="127000" y="1422401"/>
            <a:ext cx="8750300" cy="5239142"/>
          </a:xfrm>
        </p:spPr>
        <p:txBody>
          <a:bodyPr/>
          <a:lstStyle/>
          <a:p>
            <a:r>
              <a:rPr lang="vi-VN" sz="2000" dirty="0" smtClean="0"/>
              <a:t>Kiểm tra Exports</a:t>
            </a:r>
          </a:p>
          <a:p>
            <a:pPr lvl="1"/>
            <a:r>
              <a:rPr lang="vi-VN" sz="2000" dirty="0"/>
              <a:t>Để đánh giá chức năng của </a:t>
            </a:r>
            <a:r>
              <a:rPr lang="vi-VN" sz="2000" dirty="0" smtClean="0"/>
              <a:t>DLL</a:t>
            </a:r>
          </a:p>
          <a:p>
            <a:pPr lvl="1"/>
            <a:r>
              <a:rPr lang="vi-VN" sz="2000" dirty="0" smtClean="0"/>
              <a:t>Kẻ tấn công có thể tạo ra các DLL có các chức năng chứa các chức năng của mã độc và thường được sử dụng bởi chương trình khác</a:t>
            </a:r>
          </a:p>
          <a:p>
            <a:pPr lvl="1"/>
            <a:r>
              <a:rPr lang="vi-VN" sz="2000" dirty="0" smtClean="0"/>
              <a:t>VD: mã độc Ramnit có đi kèm DLL, khi chương trình khác gọi đến DLL này thì sẽ thực hiện các chức năng độc hại</a:t>
            </a:r>
            <a:endParaRPr lang="vi-VN" sz="2000" dirty="0"/>
          </a:p>
          <a:p>
            <a:pPr lvl="1"/>
            <a:endParaRPr lang="vi-VN" sz="2400" dirty="0"/>
          </a:p>
        </p:txBody>
      </p:sp>
      <p:pic>
        <p:nvPicPr>
          <p:cNvPr id="9" name="Picture 8"/>
          <p:cNvPicPr>
            <a:picLocks noChangeAspect="1"/>
          </p:cNvPicPr>
          <p:nvPr/>
        </p:nvPicPr>
        <p:blipFill>
          <a:blip r:embed="rId3"/>
          <a:stretch>
            <a:fillRect/>
          </a:stretch>
        </p:blipFill>
        <p:spPr>
          <a:xfrm>
            <a:off x="305926" y="4134795"/>
            <a:ext cx="8266075" cy="2526748"/>
          </a:xfrm>
          <a:prstGeom prst="rect">
            <a:avLst/>
          </a:prstGeom>
        </p:spPr>
      </p:pic>
    </p:spTree>
    <p:extLst>
      <p:ext uri="{BB962C8B-B14F-4D97-AF65-F5344CB8AC3E}">
        <p14:creationId xmlns:p14="http://schemas.microsoft.com/office/powerpoint/2010/main" val="2972349090"/>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5196" y="997595"/>
            <a:ext cx="7542186" cy="424806"/>
          </a:xfrm>
        </p:spPr>
        <p:txBody>
          <a:bodyPr/>
          <a:lstStyle/>
          <a:p>
            <a:r>
              <a:rPr lang="fr-FR" sz="2800" dirty="0"/>
              <a:t>3.7 Tệp tin PE</a:t>
            </a:r>
            <a:endParaRPr lang="vi-VN" sz="2800" dirty="0"/>
          </a:p>
        </p:txBody>
      </p:sp>
      <p:sp>
        <p:nvSpPr>
          <p:cNvPr id="3" name="Content Placeholder 2"/>
          <p:cNvSpPr>
            <a:spLocks noGrp="1"/>
          </p:cNvSpPr>
          <p:nvPr>
            <p:ph idx="1"/>
          </p:nvPr>
        </p:nvSpPr>
        <p:spPr>
          <a:xfrm>
            <a:off x="127000" y="1422401"/>
            <a:ext cx="8750300" cy="5239142"/>
          </a:xfrm>
        </p:spPr>
        <p:txBody>
          <a:bodyPr/>
          <a:lstStyle/>
          <a:p>
            <a:pPr algn="just">
              <a:lnSpc>
                <a:spcPct val="110000"/>
              </a:lnSpc>
            </a:pPr>
            <a:r>
              <a:rPr lang="vi-VN" sz="1800" b="1" dirty="0"/>
              <a:t>USER32.DLL: </a:t>
            </a:r>
            <a:r>
              <a:rPr lang="vi-VN" sz="1800" dirty="0"/>
              <a:t>Quản lý giao diện người dùng Windows. Chịu trách nhiệm về các yếu tố như cửa sổ, nút bấm, thanh cuộn,...</a:t>
            </a:r>
          </a:p>
          <a:p>
            <a:pPr algn="just">
              <a:lnSpc>
                <a:spcPct val="110000"/>
              </a:lnSpc>
            </a:pPr>
            <a:r>
              <a:rPr lang="vi-VN" sz="1800" b="1" dirty="0"/>
              <a:t>KERNEL32.DLL: </a:t>
            </a:r>
            <a:r>
              <a:rPr lang="vi-VN" sz="1800" dirty="0"/>
              <a:t>Cung cấp các hàm hệ thống cơ bản cho ứng dụng Windows. Bao gồm các chức năng như thời gian, bộ nhớ,...</a:t>
            </a:r>
          </a:p>
          <a:p>
            <a:pPr algn="just">
              <a:lnSpc>
                <a:spcPct val="110000"/>
              </a:lnSpc>
            </a:pPr>
            <a:r>
              <a:rPr lang="vi-VN" sz="1800" b="1" dirty="0"/>
              <a:t>GDI32.DLL: </a:t>
            </a:r>
            <a:r>
              <a:rPr lang="vi-VN" sz="1800" dirty="0"/>
              <a:t>Quản lý đồ họa 2D cho Windows. Cung cấp các chức năng vẽ hình, chữ,...</a:t>
            </a:r>
          </a:p>
          <a:p>
            <a:pPr algn="just">
              <a:lnSpc>
                <a:spcPct val="110000"/>
              </a:lnSpc>
            </a:pPr>
            <a:r>
              <a:rPr lang="vi-VN" sz="1800" b="1" dirty="0"/>
              <a:t>ADVAPI32.DLL: </a:t>
            </a:r>
            <a:r>
              <a:rPr lang="vi-VN" sz="1800" dirty="0"/>
              <a:t>Cung cấp các chức năng bảo mật cho ứng dụng Windows.</a:t>
            </a:r>
          </a:p>
          <a:p>
            <a:pPr algn="just">
              <a:lnSpc>
                <a:spcPct val="110000"/>
              </a:lnSpc>
            </a:pPr>
            <a:r>
              <a:rPr lang="vi-VN" sz="1800" b="1" dirty="0"/>
              <a:t>OLE32.DLL: </a:t>
            </a:r>
            <a:r>
              <a:rPr lang="vi-VN" sz="1800" dirty="0"/>
              <a:t>Quản lý các đối tượng OLE và COM trong Windows.</a:t>
            </a:r>
          </a:p>
          <a:p>
            <a:pPr algn="just">
              <a:lnSpc>
                <a:spcPct val="110000"/>
              </a:lnSpc>
            </a:pPr>
            <a:r>
              <a:rPr lang="vi-VN" sz="1800" b="1" dirty="0"/>
              <a:t>ODBC32.DLL: </a:t>
            </a:r>
            <a:r>
              <a:rPr lang="vi-VN" sz="1800" dirty="0"/>
              <a:t>Hỗ trợ truy cập cơ sở dữ liệu thông qua giao diện ODBC.</a:t>
            </a:r>
          </a:p>
          <a:p>
            <a:pPr algn="just">
              <a:lnSpc>
                <a:spcPct val="110000"/>
              </a:lnSpc>
            </a:pPr>
            <a:r>
              <a:rPr lang="vi-VN" sz="1800" b="1" dirty="0"/>
              <a:t>MSCTF.DLL: </a:t>
            </a:r>
            <a:r>
              <a:rPr lang="vi-VN" sz="1800" dirty="0"/>
              <a:t>Hỗ trợ xử lý chữ cho ứng dụng Windows.</a:t>
            </a:r>
          </a:p>
          <a:p>
            <a:pPr algn="just">
              <a:lnSpc>
                <a:spcPct val="110000"/>
              </a:lnSpc>
            </a:pPr>
            <a:r>
              <a:rPr lang="vi-VN" sz="1800" b="1" dirty="0"/>
              <a:t>SHELL32.DLL: </a:t>
            </a:r>
            <a:r>
              <a:rPr lang="vi-VN" sz="1800" dirty="0"/>
              <a:t>Quản lý giao diện vỏ của Windows Explorer và các chức năng khác.</a:t>
            </a:r>
          </a:p>
          <a:p>
            <a:pPr algn="just">
              <a:lnSpc>
                <a:spcPct val="110000"/>
              </a:lnSpc>
            </a:pPr>
            <a:r>
              <a:rPr lang="vi-VN" sz="1800" b="1" dirty="0"/>
              <a:t>RPCRT4.DLL: </a:t>
            </a:r>
            <a:r>
              <a:rPr lang="vi-VN" sz="1800" dirty="0"/>
              <a:t>Hỗ trợ giao tiếp từ xa thông qua Microsoft RPC.</a:t>
            </a:r>
          </a:p>
          <a:p>
            <a:pPr algn="just">
              <a:lnSpc>
                <a:spcPct val="100000"/>
              </a:lnSpc>
            </a:pPr>
            <a:endParaRPr lang="vi-VN" sz="1800" dirty="0"/>
          </a:p>
        </p:txBody>
      </p:sp>
    </p:spTree>
    <p:extLst>
      <p:ext uri="{BB962C8B-B14F-4D97-AF65-F5344CB8AC3E}">
        <p14:creationId xmlns:p14="http://schemas.microsoft.com/office/powerpoint/2010/main" val="3208385462"/>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5196" y="997595"/>
            <a:ext cx="7542186" cy="424806"/>
          </a:xfrm>
        </p:spPr>
        <p:txBody>
          <a:bodyPr/>
          <a:lstStyle/>
          <a:p>
            <a:r>
              <a:rPr lang="fr-FR" sz="2800" dirty="0"/>
              <a:t>3.7 Tệp tin PE</a:t>
            </a:r>
            <a:endParaRPr lang="vi-VN" sz="2800" dirty="0"/>
          </a:p>
        </p:txBody>
      </p:sp>
      <p:sp>
        <p:nvSpPr>
          <p:cNvPr id="3" name="Content Placeholder 2"/>
          <p:cNvSpPr>
            <a:spLocks noGrp="1"/>
          </p:cNvSpPr>
          <p:nvPr>
            <p:ph idx="1"/>
          </p:nvPr>
        </p:nvSpPr>
        <p:spPr>
          <a:xfrm>
            <a:off x="127000" y="1422401"/>
            <a:ext cx="8851900" cy="5239142"/>
          </a:xfrm>
        </p:spPr>
        <p:txBody>
          <a:bodyPr/>
          <a:lstStyle/>
          <a:p>
            <a:pPr algn="just">
              <a:lnSpc>
                <a:spcPct val="110000"/>
              </a:lnSpc>
            </a:pPr>
            <a:r>
              <a:rPr lang="vi-VN" sz="1800" b="1" dirty="0"/>
              <a:t>KERNEL32.DLL: </a:t>
            </a:r>
            <a:r>
              <a:rPr lang="vi-VN" sz="1800" dirty="0"/>
              <a:t>Cung cấp các hàm hệ thống cơ bản cho ứng dụng Windows. Bao gồm các chức năng như thời gian, bộ nhớ</a:t>
            </a:r>
            <a:r>
              <a:rPr lang="vi-VN" sz="1800" dirty="0" smtClean="0"/>
              <a:t>,...</a:t>
            </a:r>
          </a:p>
          <a:p>
            <a:pPr algn="just">
              <a:lnSpc>
                <a:spcPct val="110000"/>
              </a:lnSpc>
            </a:pPr>
            <a:r>
              <a:rPr lang="vi-VN" sz="1800" b="1" dirty="0" smtClean="0"/>
              <a:t>WS2_32.DLL </a:t>
            </a:r>
            <a:r>
              <a:rPr lang="vi-VN" sz="1800" dirty="0" smtClean="0"/>
              <a:t>&amp;</a:t>
            </a:r>
            <a:r>
              <a:rPr lang="vi-VN" sz="1800" b="1" dirty="0" smtClean="0"/>
              <a:t> </a:t>
            </a:r>
            <a:r>
              <a:rPr lang="en-US" sz="1800" b="1" dirty="0">
                <a:solidFill>
                  <a:srgbClr val="414042"/>
                </a:solidFill>
                <a:latin typeface="Arial" panose="020B0604020202020204" pitchFamily="34" charset="0"/>
                <a:cs typeface="Arial" panose="020B0604020202020204" pitchFamily="34" charset="0"/>
              </a:rPr>
              <a:t>WSOCK32.DLL</a:t>
            </a:r>
            <a:r>
              <a:rPr lang="en-US" sz="1800" dirty="0">
                <a:solidFill>
                  <a:srgbClr val="414042"/>
                </a:solidFill>
                <a:latin typeface="Arial" panose="020B0604020202020204" pitchFamily="34" charset="0"/>
                <a:cs typeface="Arial" panose="020B0604020202020204" pitchFamily="34" charset="0"/>
              </a:rPr>
              <a:t> </a:t>
            </a:r>
            <a:r>
              <a:rPr lang="vi-VN" sz="1800" b="1" dirty="0" smtClean="0"/>
              <a:t>: </a:t>
            </a:r>
            <a:r>
              <a:rPr lang="vi-VN" sz="1800" dirty="0" smtClean="0"/>
              <a:t>Chức năng mạng (TCP/IP)</a:t>
            </a:r>
          </a:p>
          <a:p>
            <a:pPr algn="just">
              <a:lnSpc>
                <a:spcPct val="110000"/>
              </a:lnSpc>
            </a:pPr>
            <a:r>
              <a:rPr lang="vi-VN" sz="1800" b="1" dirty="0" smtClean="0"/>
              <a:t>MSVCRT.DLL</a:t>
            </a:r>
            <a:r>
              <a:rPr lang="vi-VN" sz="1800" b="1" dirty="0"/>
              <a:t>: </a:t>
            </a:r>
            <a:r>
              <a:rPr lang="vi-VN" sz="1800" dirty="0"/>
              <a:t>chứa code bọc - wrapper code - cho phép code được biên dịch gọi các hàm chuẩn C mà không cần quan tâm đến gọi hệ thống thực</a:t>
            </a:r>
          </a:p>
          <a:p>
            <a:pPr algn="just">
              <a:lnSpc>
                <a:spcPct val="110000"/>
              </a:lnSpc>
            </a:pPr>
            <a:r>
              <a:rPr lang="vi-VN" sz="1800" b="1" dirty="0" smtClean="0"/>
              <a:t>USER32.DLL</a:t>
            </a:r>
            <a:r>
              <a:rPr lang="vi-VN" sz="1800" b="1" dirty="0"/>
              <a:t>: </a:t>
            </a:r>
            <a:r>
              <a:rPr lang="vi-VN" sz="1800" dirty="0"/>
              <a:t>Quản lý giao diện người dùng Windows. Chịu trách nhiệm về các yếu tố như cửa sổ, nút bấm, thanh cuộn,...</a:t>
            </a:r>
          </a:p>
          <a:p>
            <a:pPr algn="just">
              <a:lnSpc>
                <a:spcPct val="110000"/>
              </a:lnSpc>
            </a:pPr>
            <a:r>
              <a:rPr lang="vi-VN" sz="1800" b="1" dirty="0" smtClean="0"/>
              <a:t>GDI32.DLL</a:t>
            </a:r>
            <a:r>
              <a:rPr lang="vi-VN" sz="1800" b="1" dirty="0"/>
              <a:t>: </a:t>
            </a:r>
            <a:r>
              <a:rPr lang="vi-VN" sz="1800" dirty="0"/>
              <a:t>Quản lý đồ họa 2D cho Windows. Cung cấp các chức năng vẽ hình, chữ,...</a:t>
            </a:r>
          </a:p>
          <a:p>
            <a:pPr algn="just">
              <a:lnSpc>
                <a:spcPct val="110000"/>
              </a:lnSpc>
            </a:pPr>
            <a:r>
              <a:rPr lang="vi-VN" sz="1800" b="1" dirty="0"/>
              <a:t>ADVAPI32.DLL: </a:t>
            </a:r>
            <a:r>
              <a:rPr lang="vi-VN" sz="1800" dirty="0"/>
              <a:t>Cung cấp các chức năng bảo mật cho ứng dụng Windows.</a:t>
            </a:r>
          </a:p>
          <a:p>
            <a:pPr algn="just">
              <a:lnSpc>
                <a:spcPct val="110000"/>
              </a:lnSpc>
            </a:pPr>
            <a:r>
              <a:rPr lang="vi-VN" sz="1800" b="1" dirty="0"/>
              <a:t>OLE32.DLL: </a:t>
            </a:r>
            <a:r>
              <a:rPr lang="vi-VN" sz="1800" dirty="0"/>
              <a:t>Quản lý các đối tượng OLE và COM trong Windows.</a:t>
            </a:r>
          </a:p>
          <a:p>
            <a:pPr algn="just">
              <a:lnSpc>
                <a:spcPct val="110000"/>
              </a:lnSpc>
            </a:pPr>
            <a:r>
              <a:rPr lang="vi-VN" sz="1800" b="1" dirty="0" smtClean="0"/>
              <a:t>MSCTF.DLL</a:t>
            </a:r>
            <a:r>
              <a:rPr lang="vi-VN" sz="1800" b="1" dirty="0"/>
              <a:t>: </a:t>
            </a:r>
            <a:r>
              <a:rPr lang="vi-VN" sz="1800" dirty="0"/>
              <a:t>Hỗ trợ xử lý chữ cho ứng dụng Windows.</a:t>
            </a:r>
          </a:p>
          <a:p>
            <a:pPr algn="just">
              <a:lnSpc>
                <a:spcPct val="110000"/>
              </a:lnSpc>
            </a:pPr>
            <a:r>
              <a:rPr lang="vi-VN" sz="1800" b="1" dirty="0"/>
              <a:t>SHELL32.DLL: </a:t>
            </a:r>
            <a:r>
              <a:rPr lang="vi-VN" sz="1800" dirty="0"/>
              <a:t>Quản lý giao diện vỏ của Windows Explorer và các chức năng khác.</a:t>
            </a:r>
          </a:p>
          <a:p>
            <a:pPr algn="just">
              <a:lnSpc>
                <a:spcPct val="110000"/>
              </a:lnSpc>
            </a:pPr>
            <a:r>
              <a:rPr lang="vi-VN" sz="1800" b="1" dirty="0"/>
              <a:t>RPCRT4.DLL: </a:t>
            </a:r>
            <a:r>
              <a:rPr lang="vi-VN" sz="1800" dirty="0"/>
              <a:t>Hỗ trợ giao tiếp từ xa thông qua Microsoft RPC.</a:t>
            </a:r>
          </a:p>
          <a:p>
            <a:pPr algn="just">
              <a:lnSpc>
                <a:spcPct val="100000"/>
              </a:lnSpc>
            </a:pPr>
            <a:endParaRPr lang="vi-VN" sz="1800" dirty="0"/>
          </a:p>
        </p:txBody>
      </p:sp>
    </p:spTree>
    <p:extLst>
      <p:ext uri="{BB962C8B-B14F-4D97-AF65-F5344CB8AC3E}">
        <p14:creationId xmlns:p14="http://schemas.microsoft.com/office/powerpoint/2010/main" val="2318721486"/>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5196" y="997595"/>
            <a:ext cx="7542186" cy="424806"/>
          </a:xfrm>
        </p:spPr>
        <p:txBody>
          <a:bodyPr/>
          <a:lstStyle/>
          <a:p>
            <a:r>
              <a:rPr lang="fr-FR" sz="2800" dirty="0"/>
              <a:t>3.7 Tệp tin PE</a:t>
            </a:r>
            <a:endParaRPr lang="vi-VN" sz="2800" dirty="0"/>
          </a:p>
        </p:txBody>
      </p:sp>
      <p:sp>
        <p:nvSpPr>
          <p:cNvPr id="3" name="Content Placeholder 2"/>
          <p:cNvSpPr>
            <a:spLocks noGrp="1"/>
          </p:cNvSpPr>
          <p:nvPr>
            <p:ph idx="1"/>
          </p:nvPr>
        </p:nvSpPr>
        <p:spPr>
          <a:xfrm>
            <a:off x="127000" y="1422401"/>
            <a:ext cx="8851900" cy="5239142"/>
          </a:xfrm>
        </p:spPr>
        <p:txBody>
          <a:bodyPr/>
          <a:lstStyle/>
          <a:p>
            <a:pPr algn="just">
              <a:lnSpc>
                <a:spcPct val="100000"/>
              </a:lnSpc>
            </a:pPr>
            <a:r>
              <a:rPr lang="vi-VN" sz="2400" dirty="0"/>
              <a:t>B</a:t>
            </a:r>
            <a:r>
              <a:rPr lang="vi-VN" sz="2400" dirty="0" smtClean="0"/>
              <a:t>ảng </a:t>
            </a:r>
            <a:r>
              <a:rPr lang="vi-VN" sz="2400" dirty="0"/>
              <a:t>phân vùng và các phân vùng trong tập tin PE</a:t>
            </a:r>
            <a:endParaRPr lang="vi-VN" sz="1600"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4739" y="3178681"/>
            <a:ext cx="2686908" cy="1999559"/>
          </a:xfrm>
          <a:prstGeom prst="rect">
            <a:avLst/>
          </a:prstGeom>
        </p:spPr>
      </p:pic>
      <p:pic>
        <p:nvPicPr>
          <p:cNvPr id="5" name="Picture 4"/>
          <p:cNvPicPr>
            <a:picLocks noChangeAspect="1"/>
          </p:cNvPicPr>
          <p:nvPr/>
        </p:nvPicPr>
        <p:blipFill>
          <a:blip r:embed="rId4"/>
          <a:stretch>
            <a:fillRect/>
          </a:stretch>
        </p:blipFill>
        <p:spPr>
          <a:xfrm rot="10800000">
            <a:off x="4914929" y="3364768"/>
            <a:ext cx="449608" cy="1568005"/>
          </a:xfrm>
          <a:prstGeom prst="rect">
            <a:avLst/>
          </a:prstGeom>
        </p:spPr>
      </p:pic>
      <p:sp>
        <p:nvSpPr>
          <p:cNvPr id="6" name="Rectangle 5"/>
          <p:cNvSpPr/>
          <p:nvPr/>
        </p:nvSpPr>
        <p:spPr>
          <a:xfrm>
            <a:off x="5083378" y="2230488"/>
            <a:ext cx="3820633" cy="3622967"/>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nSpc>
                <a:spcPct val="150000"/>
              </a:lnSpc>
              <a:buFontTx/>
              <a:buChar char="-"/>
            </a:pPr>
            <a:r>
              <a:rPr lang="en-US" sz="1600" b="1" dirty="0">
                <a:solidFill>
                  <a:srgbClr val="00B050"/>
                </a:solidFill>
                <a:latin typeface="Arial" panose="020B0604020202020204" pitchFamily="34" charset="0"/>
                <a:cs typeface="Arial" panose="020B0604020202020204" pitchFamily="34" charset="0"/>
              </a:rPr>
              <a:t>Executable Code Section</a:t>
            </a:r>
            <a:r>
              <a:rPr lang="en-US" sz="1600" dirty="0">
                <a:solidFill>
                  <a:srgbClr val="00B050"/>
                </a:solidFill>
                <a:latin typeface="Arial" panose="020B0604020202020204" pitchFamily="34" charset="0"/>
                <a:cs typeface="Arial" panose="020B0604020202020204" pitchFamily="34" charset="0"/>
              </a:rPr>
              <a:t>, named </a:t>
            </a:r>
            <a:r>
              <a:rPr lang="en-US" sz="1600" dirty="0">
                <a:solidFill>
                  <a:srgbClr val="FF0000"/>
                </a:solidFill>
                <a:latin typeface="Arial" panose="020B0604020202020204" pitchFamily="34" charset="0"/>
                <a:cs typeface="Arial" panose="020B0604020202020204" pitchFamily="34" charset="0"/>
              </a:rPr>
              <a:t>.text </a:t>
            </a:r>
            <a:r>
              <a:rPr lang="en-US" sz="1600" dirty="0">
                <a:solidFill>
                  <a:srgbClr val="00B050"/>
                </a:solidFill>
                <a:latin typeface="Arial" panose="020B0604020202020204" pitchFamily="34" charset="0"/>
                <a:cs typeface="Arial" panose="020B0604020202020204" pitchFamily="34" charset="0"/>
              </a:rPr>
              <a:t>(Microsoft) or CODE (Borland)</a:t>
            </a:r>
          </a:p>
          <a:p>
            <a:pPr marL="285750" indent="-285750">
              <a:lnSpc>
                <a:spcPct val="150000"/>
              </a:lnSpc>
              <a:buFontTx/>
              <a:buChar char="-"/>
            </a:pPr>
            <a:r>
              <a:rPr lang="en-US" sz="1600" b="1" dirty="0">
                <a:solidFill>
                  <a:srgbClr val="00B050"/>
                </a:solidFill>
                <a:latin typeface="Arial" panose="020B0604020202020204" pitchFamily="34" charset="0"/>
                <a:cs typeface="Arial" panose="020B0604020202020204" pitchFamily="34" charset="0"/>
              </a:rPr>
              <a:t>Data Sections</a:t>
            </a:r>
            <a:r>
              <a:rPr lang="en-US" sz="1600" dirty="0">
                <a:solidFill>
                  <a:srgbClr val="00B050"/>
                </a:solidFill>
                <a:latin typeface="Arial" panose="020B0604020202020204" pitchFamily="34" charset="0"/>
                <a:cs typeface="Arial" panose="020B0604020202020204" pitchFamily="34" charset="0"/>
              </a:rPr>
              <a:t>, named </a:t>
            </a:r>
            <a:r>
              <a:rPr lang="en-US" sz="1600" dirty="0">
                <a:solidFill>
                  <a:srgbClr val="FF0000"/>
                </a:solidFill>
                <a:latin typeface="Arial" panose="020B0604020202020204" pitchFamily="34" charset="0"/>
                <a:cs typeface="Arial" panose="020B0604020202020204" pitchFamily="34" charset="0"/>
              </a:rPr>
              <a:t>.data, .</a:t>
            </a:r>
            <a:r>
              <a:rPr lang="en-US" sz="1600" dirty="0" err="1">
                <a:solidFill>
                  <a:srgbClr val="FF0000"/>
                </a:solidFill>
                <a:latin typeface="Arial" panose="020B0604020202020204" pitchFamily="34" charset="0"/>
                <a:cs typeface="Arial" panose="020B0604020202020204" pitchFamily="34" charset="0"/>
              </a:rPr>
              <a:t>rdata</a:t>
            </a:r>
            <a:r>
              <a:rPr lang="en-US" sz="1600" dirty="0">
                <a:solidFill>
                  <a:srgbClr val="00B050"/>
                </a:solidFill>
                <a:latin typeface="Arial" panose="020B0604020202020204" pitchFamily="34" charset="0"/>
                <a:cs typeface="Arial" panose="020B0604020202020204" pitchFamily="34" charset="0"/>
              </a:rPr>
              <a:t>, or </a:t>
            </a:r>
            <a:r>
              <a:rPr lang="en-US" sz="1600" dirty="0">
                <a:solidFill>
                  <a:srgbClr val="FF0000"/>
                </a:solidFill>
                <a:latin typeface="Arial" panose="020B0604020202020204" pitchFamily="34" charset="0"/>
                <a:cs typeface="Arial" panose="020B0604020202020204" pitchFamily="34" charset="0"/>
              </a:rPr>
              <a:t>.</a:t>
            </a:r>
            <a:r>
              <a:rPr lang="en-US" sz="1600" dirty="0" err="1">
                <a:solidFill>
                  <a:srgbClr val="FF0000"/>
                </a:solidFill>
                <a:latin typeface="Arial" panose="020B0604020202020204" pitchFamily="34" charset="0"/>
                <a:cs typeface="Arial" panose="020B0604020202020204" pitchFamily="34" charset="0"/>
              </a:rPr>
              <a:t>bss</a:t>
            </a:r>
            <a:r>
              <a:rPr lang="en-US" sz="1600" dirty="0">
                <a:solidFill>
                  <a:srgbClr val="FF0000"/>
                </a:solidFill>
                <a:latin typeface="Arial" panose="020B0604020202020204" pitchFamily="34" charset="0"/>
                <a:cs typeface="Arial" panose="020B0604020202020204" pitchFamily="34" charset="0"/>
              </a:rPr>
              <a:t> </a:t>
            </a:r>
            <a:r>
              <a:rPr lang="en-US" sz="1600" dirty="0">
                <a:solidFill>
                  <a:srgbClr val="00B050"/>
                </a:solidFill>
                <a:latin typeface="Arial" panose="020B0604020202020204" pitchFamily="34" charset="0"/>
                <a:cs typeface="Arial" panose="020B0604020202020204" pitchFamily="34" charset="0"/>
              </a:rPr>
              <a:t>(Microsoft) or </a:t>
            </a:r>
            <a:r>
              <a:rPr lang="en-US" sz="1600" dirty="0">
                <a:solidFill>
                  <a:srgbClr val="FF0000"/>
                </a:solidFill>
                <a:latin typeface="Arial" panose="020B0604020202020204" pitchFamily="34" charset="0"/>
                <a:cs typeface="Arial" panose="020B0604020202020204" pitchFamily="34" charset="0"/>
              </a:rPr>
              <a:t>DATA</a:t>
            </a:r>
            <a:r>
              <a:rPr lang="en-US" sz="1600" dirty="0">
                <a:solidFill>
                  <a:srgbClr val="00B050"/>
                </a:solidFill>
                <a:latin typeface="Arial" panose="020B0604020202020204" pitchFamily="34" charset="0"/>
                <a:cs typeface="Arial" panose="020B0604020202020204" pitchFamily="34" charset="0"/>
              </a:rPr>
              <a:t> (Borland)</a:t>
            </a:r>
          </a:p>
          <a:p>
            <a:pPr marL="285750" indent="-285750">
              <a:lnSpc>
                <a:spcPct val="150000"/>
              </a:lnSpc>
              <a:buFontTx/>
              <a:buChar char="-"/>
            </a:pPr>
            <a:r>
              <a:rPr lang="en-US" sz="1600" b="1" dirty="0">
                <a:solidFill>
                  <a:srgbClr val="00B050"/>
                </a:solidFill>
                <a:latin typeface="Arial" panose="020B0604020202020204" pitchFamily="34" charset="0"/>
                <a:cs typeface="Arial" panose="020B0604020202020204" pitchFamily="34" charset="0"/>
              </a:rPr>
              <a:t>Resource Section</a:t>
            </a:r>
            <a:r>
              <a:rPr lang="en-US" sz="1600" dirty="0">
                <a:solidFill>
                  <a:srgbClr val="00B050"/>
                </a:solidFill>
                <a:latin typeface="Arial" panose="020B0604020202020204" pitchFamily="34" charset="0"/>
                <a:cs typeface="Arial" panose="020B0604020202020204" pitchFamily="34" charset="0"/>
              </a:rPr>
              <a:t>, named </a:t>
            </a:r>
            <a:r>
              <a:rPr lang="en-US" sz="1600" dirty="0">
                <a:solidFill>
                  <a:srgbClr val="FF0000"/>
                </a:solidFill>
                <a:latin typeface="Arial" panose="020B0604020202020204" pitchFamily="34" charset="0"/>
                <a:cs typeface="Arial" panose="020B0604020202020204" pitchFamily="34" charset="0"/>
              </a:rPr>
              <a:t>.</a:t>
            </a:r>
            <a:r>
              <a:rPr lang="en-US" sz="1600" dirty="0" err="1">
                <a:solidFill>
                  <a:srgbClr val="FF0000"/>
                </a:solidFill>
                <a:latin typeface="Arial" panose="020B0604020202020204" pitchFamily="34" charset="0"/>
                <a:cs typeface="Arial" panose="020B0604020202020204" pitchFamily="34" charset="0"/>
              </a:rPr>
              <a:t>rsrc</a:t>
            </a:r>
            <a:endParaRPr lang="en-US" sz="1600" dirty="0">
              <a:solidFill>
                <a:srgbClr val="FF0000"/>
              </a:solidFill>
              <a:latin typeface="Arial" panose="020B0604020202020204" pitchFamily="34" charset="0"/>
              <a:cs typeface="Arial" panose="020B0604020202020204" pitchFamily="34" charset="0"/>
            </a:endParaRPr>
          </a:p>
          <a:p>
            <a:pPr marL="285750" indent="-285750">
              <a:lnSpc>
                <a:spcPct val="150000"/>
              </a:lnSpc>
              <a:buFontTx/>
              <a:buChar char="-"/>
            </a:pPr>
            <a:r>
              <a:rPr lang="en-US" sz="1600" b="1" dirty="0">
                <a:solidFill>
                  <a:srgbClr val="00B050"/>
                </a:solidFill>
                <a:latin typeface="Arial" panose="020B0604020202020204" pitchFamily="34" charset="0"/>
                <a:cs typeface="Arial" panose="020B0604020202020204" pitchFamily="34" charset="0"/>
              </a:rPr>
              <a:t>Export Data Section</a:t>
            </a:r>
            <a:r>
              <a:rPr lang="en-US" sz="1600" dirty="0">
                <a:solidFill>
                  <a:srgbClr val="00B050"/>
                </a:solidFill>
                <a:latin typeface="Arial" panose="020B0604020202020204" pitchFamily="34" charset="0"/>
                <a:cs typeface="Arial" panose="020B0604020202020204" pitchFamily="34" charset="0"/>
              </a:rPr>
              <a:t>, named </a:t>
            </a:r>
            <a:r>
              <a:rPr lang="en-US" sz="1600" dirty="0">
                <a:solidFill>
                  <a:srgbClr val="FF0000"/>
                </a:solidFill>
                <a:latin typeface="Arial" panose="020B0604020202020204" pitchFamily="34" charset="0"/>
                <a:cs typeface="Arial" panose="020B0604020202020204" pitchFamily="34" charset="0"/>
              </a:rPr>
              <a:t>.</a:t>
            </a:r>
            <a:r>
              <a:rPr lang="en-US" sz="1600" dirty="0" err="1">
                <a:solidFill>
                  <a:srgbClr val="FF0000"/>
                </a:solidFill>
                <a:latin typeface="Arial" panose="020B0604020202020204" pitchFamily="34" charset="0"/>
                <a:cs typeface="Arial" panose="020B0604020202020204" pitchFamily="34" charset="0"/>
              </a:rPr>
              <a:t>edata</a:t>
            </a:r>
            <a:endParaRPr lang="en-US" sz="1600" dirty="0">
              <a:solidFill>
                <a:srgbClr val="FF0000"/>
              </a:solidFill>
              <a:latin typeface="Arial" panose="020B0604020202020204" pitchFamily="34" charset="0"/>
              <a:cs typeface="Arial" panose="020B0604020202020204" pitchFamily="34" charset="0"/>
            </a:endParaRPr>
          </a:p>
          <a:p>
            <a:pPr marL="285750" indent="-285750">
              <a:lnSpc>
                <a:spcPct val="150000"/>
              </a:lnSpc>
              <a:buFontTx/>
              <a:buChar char="-"/>
            </a:pPr>
            <a:r>
              <a:rPr lang="en-US" sz="1600" b="1" dirty="0">
                <a:solidFill>
                  <a:srgbClr val="00B050"/>
                </a:solidFill>
                <a:latin typeface="Arial" panose="020B0604020202020204" pitchFamily="34" charset="0"/>
                <a:cs typeface="Arial" panose="020B0604020202020204" pitchFamily="34" charset="0"/>
              </a:rPr>
              <a:t>Import Data Section</a:t>
            </a:r>
            <a:r>
              <a:rPr lang="en-US" sz="1600" dirty="0">
                <a:solidFill>
                  <a:srgbClr val="00B050"/>
                </a:solidFill>
                <a:latin typeface="Arial" panose="020B0604020202020204" pitchFamily="34" charset="0"/>
                <a:cs typeface="Arial" panose="020B0604020202020204" pitchFamily="34" charset="0"/>
              </a:rPr>
              <a:t>, named </a:t>
            </a:r>
            <a:r>
              <a:rPr lang="en-US" sz="1600" dirty="0">
                <a:solidFill>
                  <a:srgbClr val="FF0000"/>
                </a:solidFill>
                <a:latin typeface="Arial" panose="020B0604020202020204" pitchFamily="34" charset="0"/>
                <a:cs typeface="Arial" panose="020B0604020202020204" pitchFamily="34" charset="0"/>
              </a:rPr>
              <a:t>.</a:t>
            </a:r>
            <a:r>
              <a:rPr lang="en-US" sz="1600" dirty="0" err="1">
                <a:solidFill>
                  <a:srgbClr val="FF0000"/>
                </a:solidFill>
                <a:latin typeface="Arial" panose="020B0604020202020204" pitchFamily="34" charset="0"/>
                <a:cs typeface="Arial" panose="020B0604020202020204" pitchFamily="34" charset="0"/>
              </a:rPr>
              <a:t>idata</a:t>
            </a:r>
            <a:endParaRPr lang="en-US" sz="1600" dirty="0">
              <a:solidFill>
                <a:srgbClr val="FF0000"/>
              </a:solidFill>
              <a:latin typeface="Arial" panose="020B0604020202020204" pitchFamily="34" charset="0"/>
              <a:cs typeface="Arial" panose="020B0604020202020204" pitchFamily="34" charset="0"/>
            </a:endParaRPr>
          </a:p>
          <a:p>
            <a:pPr marL="285750" indent="-285750">
              <a:lnSpc>
                <a:spcPct val="150000"/>
              </a:lnSpc>
              <a:buFontTx/>
              <a:buChar char="-"/>
            </a:pPr>
            <a:r>
              <a:rPr lang="en-US" sz="1600" b="1" dirty="0">
                <a:solidFill>
                  <a:srgbClr val="00B050"/>
                </a:solidFill>
                <a:latin typeface="Arial" panose="020B0604020202020204" pitchFamily="34" charset="0"/>
                <a:cs typeface="Arial" panose="020B0604020202020204" pitchFamily="34" charset="0"/>
              </a:rPr>
              <a:t>Debug Information Section</a:t>
            </a:r>
            <a:r>
              <a:rPr lang="en-US" sz="1600" dirty="0">
                <a:solidFill>
                  <a:srgbClr val="00B050"/>
                </a:solidFill>
                <a:latin typeface="Arial" panose="020B0604020202020204" pitchFamily="34" charset="0"/>
                <a:cs typeface="Arial" panose="020B0604020202020204" pitchFamily="34" charset="0"/>
              </a:rPr>
              <a:t>, named </a:t>
            </a:r>
            <a:r>
              <a:rPr lang="en-US" sz="1600" dirty="0">
                <a:solidFill>
                  <a:srgbClr val="FF0000"/>
                </a:solidFill>
                <a:latin typeface="Arial" panose="020B0604020202020204" pitchFamily="34" charset="0"/>
                <a:cs typeface="Arial" panose="020B0604020202020204" pitchFamily="34" charset="0"/>
              </a:rPr>
              <a:t>.debug</a:t>
            </a:r>
          </a:p>
        </p:txBody>
      </p:sp>
      <p:pic>
        <p:nvPicPr>
          <p:cNvPr id="8" name="Picture 2" descr="Image result for pe header forma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52984" y="1937533"/>
            <a:ext cx="2392362" cy="3622966"/>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Arrow Connector 8"/>
          <p:cNvCxnSpPr/>
          <p:nvPr/>
        </p:nvCxnSpPr>
        <p:spPr>
          <a:xfrm>
            <a:off x="4245346" y="3900307"/>
            <a:ext cx="838032"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6903496"/>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sz="3200" dirty="0"/>
              <a:t>3.7 Tệp tin PE</a:t>
            </a:r>
            <a:endParaRPr lang="vi-VN" sz="3200" dirty="0"/>
          </a:p>
        </p:txBody>
      </p:sp>
      <p:sp>
        <p:nvSpPr>
          <p:cNvPr id="3" name="Content Placeholder 2"/>
          <p:cNvSpPr>
            <a:spLocks noGrp="1"/>
          </p:cNvSpPr>
          <p:nvPr>
            <p:ph idx="1"/>
          </p:nvPr>
        </p:nvSpPr>
        <p:spPr>
          <a:xfrm>
            <a:off x="425195" y="1472665"/>
            <a:ext cx="8545549" cy="4681001"/>
          </a:xfrm>
        </p:spPr>
        <p:txBody>
          <a:bodyPr/>
          <a:lstStyle/>
          <a:p>
            <a:r>
              <a:rPr lang="vi-VN" dirty="0" smtClean="0"/>
              <a:t>Các </a:t>
            </a:r>
            <a:r>
              <a:rPr lang="en-US" dirty="0" smtClean="0"/>
              <a:t>Sections chung trong </a:t>
            </a:r>
            <a:r>
              <a:rPr lang="vi-VN" dirty="0" smtClean="0"/>
              <a:t>một tệp</a:t>
            </a:r>
            <a:r>
              <a:rPr lang="en-US" dirty="0" smtClean="0"/>
              <a:t> PE</a:t>
            </a:r>
            <a:endParaRPr lang="vi-VN" dirty="0"/>
          </a:p>
        </p:txBody>
      </p:sp>
      <p:graphicFrame>
        <p:nvGraphicFramePr>
          <p:cNvPr id="5" name="Table 4"/>
          <p:cNvGraphicFramePr>
            <a:graphicFrameLocks noGrp="1"/>
          </p:cNvGraphicFramePr>
          <p:nvPr>
            <p:extLst>
              <p:ext uri="{D42A27DB-BD31-4B8C-83A1-F6EECF244321}">
                <p14:modId xmlns:p14="http://schemas.microsoft.com/office/powerpoint/2010/main" val="1460882642"/>
              </p:ext>
            </p:extLst>
          </p:nvPr>
        </p:nvGraphicFramePr>
        <p:xfrm>
          <a:off x="590348" y="2234398"/>
          <a:ext cx="7985761" cy="4147151"/>
        </p:xfrm>
        <a:graphic>
          <a:graphicData uri="http://schemas.openxmlformats.org/drawingml/2006/table">
            <a:tbl>
              <a:tblPr firstRow="1" bandRow="1">
                <a:tableStyleId>{5C22544A-7EE6-4342-B048-85BDC9FD1C3A}</a:tableStyleId>
              </a:tblPr>
              <a:tblGrid>
                <a:gridCol w="2200978">
                  <a:extLst>
                    <a:ext uri="{9D8B030D-6E8A-4147-A177-3AD203B41FA5}">
                      <a16:colId xmlns:a16="http://schemas.microsoft.com/office/drawing/2014/main" val="697874006"/>
                    </a:ext>
                  </a:extLst>
                </a:gridCol>
                <a:gridCol w="5784783">
                  <a:extLst>
                    <a:ext uri="{9D8B030D-6E8A-4147-A177-3AD203B41FA5}">
                      <a16:colId xmlns:a16="http://schemas.microsoft.com/office/drawing/2014/main" val="1644130917"/>
                    </a:ext>
                  </a:extLst>
                </a:gridCol>
              </a:tblGrid>
              <a:tr h="536074">
                <a:tc>
                  <a:txBody>
                    <a:bodyPr/>
                    <a:lstStyle/>
                    <a:p>
                      <a:r>
                        <a:rPr lang="vi-VN" b="1" dirty="0" smtClean="0"/>
                        <a:t>Section Name </a:t>
                      </a:r>
                      <a:endParaRPr lang="vi-VN" b="1" dirty="0"/>
                    </a:p>
                  </a:txBody>
                  <a:tcPr/>
                </a:tc>
                <a:tc>
                  <a:txBody>
                    <a:bodyPr/>
                    <a:lstStyle/>
                    <a:p>
                      <a:r>
                        <a:rPr lang="vi-VN" dirty="0" smtClean="0"/>
                        <a:t>Description</a:t>
                      </a:r>
                      <a:endParaRPr lang="vi-VN" dirty="0"/>
                    </a:p>
                  </a:txBody>
                  <a:tcPr/>
                </a:tc>
                <a:extLst>
                  <a:ext uri="{0D108BD9-81ED-4DB2-BD59-A6C34878D82A}">
                    <a16:rowId xmlns:a16="http://schemas.microsoft.com/office/drawing/2014/main" val="2218706242"/>
                  </a:ext>
                </a:extLst>
              </a:tr>
              <a:tr h="536074">
                <a:tc>
                  <a:txBody>
                    <a:bodyPr/>
                    <a:lstStyle/>
                    <a:p>
                      <a:r>
                        <a:rPr lang="vi-VN" sz="1800" b="1" dirty="0" smtClean="0">
                          <a:solidFill>
                            <a:schemeClr val="tx1">
                              <a:lumMod val="50000"/>
                            </a:schemeClr>
                          </a:solidFill>
                          <a:latin typeface="Courier New" panose="02070309020205020404" pitchFamily="49" charset="0"/>
                          <a:cs typeface="Courier New" panose="02070309020205020404" pitchFamily="49" charset="0"/>
                        </a:rPr>
                        <a:t>.text or CODE</a:t>
                      </a:r>
                      <a:endParaRPr lang="vi-VN" sz="1800" b="1" dirty="0">
                        <a:solidFill>
                          <a:schemeClr val="tx1">
                            <a:lumMod val="50000"/>
                          </a:schemeClr>
                        </a:solidFill>
                        <a:latin typeface="Courier New" panose="02070309020205020404" pitchFamily="49" charset="0"/>
                        <a:cs typeface="Courier New" panose="02070309020205020404" pitchFamily="49" charset="0"/>
                      </a:endParaRPr>
                    </a:p>
                  </a:txBody>
                  <a:tcPr/>
                </a:tc>
                <a:tc>
                  <a:txBody>
                    <a:bodyPr/>
                    <a:lstStyle/>
                    <a:p>
                      <a:r>
                        <a:rPr lang="vi-VN" dirty="0" smtClean="0">
                          <a:solidFill>
                            <a:schemeClr val="tx1">
                              <a:lumMod val="50000"/>
                            </a:schemeClr>
                          </a:solidFill>
                        </a:rPr>
                        <a:t>Chứa mã thực thi</a:t>
                      </a:r>
                      <a:endParaRPr lang="vi-VN" dirty="0">
                        <a:solidFill>
                          <a:schemeClr val="tx1">
                            <a:lumMod val="50000"/>
                          </a:schemeClr>
                        </a:solidFill>
                      </a:endParaRPr>
                    </a:p>
                  </a:txBody>
                  <a:tcPr/>
                </a:tc>
                <a:extLst>
                  <a:ext uri="{0D108BD9-81ED-4DB2-BD59-A6C34878D82A}">
                    <a16:rowId xmlns:a16="http://schemas.microsoft.com/office/drawing/2014/main" val="919357885"/>
                  </a:ext>
                </a:extLst>
              </a:tr>
              <a:tr h="514683">
                <a:tc>
                  <a:txBody>
                    <a:bodyPr/>
                    <a:lstStyle/>
                    <a:p>
                      <a:r>
                        <a:rPr lang="vi-VN" sz="1800" b="1" dirty="0" smtClean="0">
                          <a:solidFill>
                            <a:schemeClr val="tx1">
                              <a:lumMod val="50000"/>
                            </a:schemeClr>
                          </a:solidFill>
                          <a:latin typeface="Courier New" panose="02070309020205020404" pitchFamily="49" charset="0"/>
                          <a:cs typeface="Courier New" panose="02070309020205020404" pitchFamily="49" charset="0"/>
                        </a:rPr>
                        <a:t>.data or DATA</a:t>
                      </a:r>
                      <a:endParaRPr lang="vi-VN" sz="1800" b="1" dirty="0">
                        <a:solidFill>
                          <a:schemeClr val="tx1">
                            <a:lumMod val="50000"/>
                          </a:schemeClr>
                        </a:solidFill>
                        <a:latin typeface="Courier New" panose="02070309020205020404" pitchFamily="49" charset="0"/>
                        <a:cs typeface="Courier New" panose="02070309020205020404" pitchFamily="49" charset="0"/>
                      </a:endParaRPr>
                    </a:p>
                  </a:txBody>
                  <a:tcPr/>
                </a:tc>
                <a:tc>
                  <a:txBody>
                    <a:bodyPr/>
                    <a:lstStyle/>
                    <a:p>
                      <a:r>
                        <a:rPr lang="vi-VN" dirty="0" smtClean="0">
                          <a:solidFill>
                            <a:schemeClr val="tx1">
                              <a:lumMod val="50000"/>
                            </a:schemeClr>
                          </a:solidFill>
                        </a:rPr>
                        <a:t>Thường chứa dữ liệu có thể đọc/ghi và biến toàn cục.</a:t>
                      </a:r>
                      <a:endParaRPr lang="vi-VN" dirty="0">
                        <a:solidFill>
                          <a:schemeClr val="tx1">
                            <a:lumMod val="50000"/>
                          </a:schemeClr>
                        </a:solidFill>
                      </a:endParaRPr>
                    </a:p>
                  </a:txBody>
                  <a:tcPr/>
                </a:tc>
                <a:extLst>
                  <a:ext uri="{0D108BD9-81ED-4DB2-BD59-A6C34878D82A}">
                    <a16:rowId xmlns:a16="http://schemas.microsoft.com/office/drawing/2014/main" val="2720221942"/>
                  </a:ext>
                </a:extLst>
              </a:tr>
              <a:tr h="536074">
                <a:tc>
                  <a:txBody>
                    <a:bodyPr/>
                    <a:lstStyle/>
                    <a:p>
                      <a:r>
                        <a:rPr lang="vi-VN" sz="1800" b="1" dirty="0" smtClean="0">
                          <a:solidFill>
                            <a:schemeClr val="tx1">
                              <a:lumMod val="50000"/>
                            </a:schemeClr>
                          </a:solidFill>
                          <a:latin typeface="Courier New" panose="02070309020205020404" pitchFamily="49" charset="0"/>
                          <a:cs typeface="Courier New" panose="02070309020205020404" pitchFamily="49" charset="0"/>
                        </a:rPr>
                        <a:t>.rdata </a:t>
                      </a:r>
                      <a:endParaRPr lang="vi-VN" sz="1800" b="1" dirty="0">
                        <a:solidFill>
                          <a:schemeClr val="tx1">
                            <a:lumMod val="50000"/>
                          </a:schemeClr>
                        </a:solidFill>
                        <a:latin typeface="Courier New" panose="02070309020205020404" pitchFamily="49" charset="0"/>
                        <a:cs typeface="Courier New" panose="02070309020205020404" pitchFamily="49" charset="0"/>
                      </a:endParaRPr>
                    </a:p>
                  </a:txBody>
                  <a:tcPr/>
                </a:tc>
                <a:tc>
                  <a:txBody>
                    <a:bodyPr/>
                    <a:lstStyle/>
                    <a:p>
                      <a:r>
                        <a:rPr lang="vi-VN" dirty="0" smtClean="0">
                          <a:solidFill>
                            <a:schemeClr val="tx1">
                              <a:lumMod val="50000"/>
                            </a:schemeClr>
                          </a:solidFill>
                        </a:rPr>
                        <a:t>Chứa dữ liệu chỉ đọc. Đôi khi cũng chứa thông tin nhập và xuất.</a:t>
                      </a:r>
                      <a:endParaRPr lang="vi-VN" dirty="0">
                        <a:solidFill>
                          <a:schemeClr val="tx1">
                            <a:lumMod val="50000"/>
                          </a:schemeClr>
                        </a:solidFill>
                      </a:endParaRPr>
                    </a:p>
                  </a:txBody>
                  <a:tcPr/>
                </a:tc>
                <a:extLst>
                  <a:ext uri="{0D108BD9-81ED-4DB2-BD59-A6C34878D82A}">
                    <a16:rowId xmlns:a16="http://schemas.microsoft.com/office/drawing/2014/main" val="2090130224"/>
                  </a:ext>
                </a:extLst>
              </a:tr>
              <a:tr h="536074">
                <a:tc>
                  <a:txBody>
                    <a:bodyPr/>
                    <a:lstStyle/>
                    <a:p>
                      <a:r>
                        <a:rPr lang="vi-VN" sz="1800" b="1" dirty="0" smtClean="0">
                          <a:solidFill>
                            <a:schemeClr val="tx1">
                              <a:lumMod val="50000"/>
                            </a:schemeClr>
                          </a:solidFill>
                          <a:latin typeface="Courier New" panose="02070309020205020404" pitchFamily="49" charset="0"/>
                          <a:cs typeface="Courier New" panose="02070309020205020404" pitchFamily="49" charset="0"/>
                        </a:rPr>
                        <a:t>.idata </a:t>
                      </a:r>
                      <a:endParaRPr lang="vi-VN" sz="1800" b="1" dirty="0">
                        <a:solidFill>
                          <a:schemeClr val="tx1">
                            <a:lumMod val="50000"/>
                          </a:schemeClr>
                        </a:solidFill>
                        <a:latin typeface="Courier New" panose="02070309020205020404" pitchFamily="49" charset="0"/>
                        <a:cs typeface="Courier New" panose="02070309020205020404" pitchFamily="49" charset="0"/>
                      </a:endParaRPr>
                    </a:p>
                  </a:txBody>
                  <a:tcPr/>
                </a:tc>
                <a:tc>
                  <a:txBody>
                    <a:bodyPr/>
                    <a:lstStyle/>
                    <a:p>
                      <a:r>
                        <a:rPr lang="vi-VN" dirty="0" smtClean="0">
                          <a:solidFill>
                            <a:schemeClr val="tx1">
                              <a:lumMod val="50000"/>
                            </a:schemeClr>
                          </a:solidFill>
                        </a:rPr>
                        <a:t>Nếu có, chứa bảng nhập. Nếu không, thông tin nhập được lưu trong section </a:t>
                      </a:r>
                      <a:r>
                        <a:rPr lang="vi-VN" sz="1800" b="1" kern="1200" dirty="0" smtClean="0">
                          <a:solidFill>
                            <a:schemeClr val="tx1">
                              <a:lumMod val="50000"/>
                            </a:schemeClr>
                          </a:solidFill>
                          <a:latin typeface="Courier New" panose="02070309020205020404" pitchFamily="49" charset="0"/>
                          <a:ea typeface="+mn-ea"/>
                          <a:cs typeface="Courier New" panose="02070309020205020404" pitchFamily="49" charset="0"/>
                        </a:rPr>
                        <a:t>.rdata</a:t>
                      </a:r>
                      <a:r>
                        <a:rPr lang="vi-VN" dirty="0" smtClean="0">
                          <a:solidFill>
                            <a:schemeClr val="tx1">
                              <a:lumMod val="50000"/>
                            </a:schemeClr>
                          </a:solidFill>
                        </a:rPr>
                        <a:t>. </a:t>
                      </a:r>
                      <a:endParaRPr lang="vi-VN" dirty="0">
                        <a:solidFill>
                          <a:schemeClr val="tx1">
                            <a:lumMod val="50000"/>
                          </a:schemeClr>
                        </a:solidFill>
                      </a:endParaRPr>
                    </a:p>
                  </a:txBody>
                  <a:tcPr/>
                </a:tc>
                <a:extLst>
                  <a:ext uri="{0D108BD9-81ED-4DB2-BD59-A6C34878D82A}">
                    <a16:rowId xmlns:a16="http://schemas.microsoft.com/office/drawing/2014/main" val="2884908493"/>
                  </a:ext>
                </a:extLst>
              </a:tr>
              <a:tr h="536074">
                <a:tc>
                  <a:txBody>
                    <a:bodyPr/>
                    <a:lstStyle/>
                    <a:p>
                      <a:r>
                        <a:rPr lang="vi-VN" sz="1800" b="1" dirty="0" smtClean="0">
                          <a:solidFill>
                            <a:schemeClr val="tx1">
                              <a:lumMod val="50000"/>
                            </a:schemeClr>
                          </a:solidFill>
                          <a:latin typeface="Courier New" panose="02070309020205020404" pitchFamily="49" charset="0"/>
                          <a:cs typeface="Courier New" panose="02070309020205020404" pitchFamily="49" charset="0"/>
                        </a:rPr>
                        <a:t>.edata</a:t>
                      </a:r>
                      <a:endParaRPr lang="vi-VN" sz="1800" b="1" dirty="0">
                        <a:solidFill>
                          <a:schemeClr val="tx1">
                            <a:lumMod val="50000"/>
                          </a:schemeClr>
                        </a:solidFill>
                        <a:latin typeface="Courier New" panose="02070309020205020404" pitchFamily="49" charset="0"/>
                        <a:cs typeface="Courier New" panose="02070309020205020404" pitchFamily="49" charset="0"/>
                      </a:endParaRPr>
                    </a:p>
                  </a:txBody>
                  <a:tcPr/>
                </a:tc>
                <a:tc>
                  <a:txBody>
                    <a:bodyPr/>
                    <a:lstStyle/>
                    <a:p>
                      <a:r>
                        <a:rPr lang="vi-VN" dirty="0" smtClean="0">
                          <a:solidFill>
                            <a:schemeClr val="tx1">
                              <a:lumMod val="50000"/>
                            </a:schemeClr>
                          </a:solidFill>
                        </a:rPr>
                        <a:t>Nếu có, chứa thông tin xuất. Nếu không, thông tin xuất được tìm thấy trong section </a:t>
                      </a:r>
                      <a:r>
                        <a:rPr lang="vi-VN" sz="1800" b="1" kern="1200" dirty="0" smtClean="0">
                          <a:solidFill>
                            <a:schemeClr val="tx1">
                              <a:lumMod val="50000"/>
                            </a:schemeClr>
                          </a:solidFill>
                          <a:latin typeface="Courier New" panose="02070309020205020404" pitchFamily="49" charset="0"/>
                          <a:ea typeface="+mn-ea"/>
                          <a:cs typeface="Courier New" panose="02070309020205020404" pitchFamily="49" charset="0"/>
                        </a:rPr>
                        <a:t>.rdata</a:t>
                      </a:r>
                      <a:r>
                        <a:rPr lang="vi-VN" dirty="0" smtClean="0">
                          <a:solidFill>
                            <a:schemeClr val="tx1">
                              <a:lumMod val="50000"/>
                            </a:schemeClr>
                          </a:solidFill>
                        </a:rPr>
                        <a:t>. </a:t>
                      </a:r>
                      <a:endParaRPr lang="vi-VN" dirty="0">
                        <a:solidFill>
                          <a:schemeClr val="tx1">
                            <a:lumMod val="50000"/>
                          </a:schemeClr>
                        </a:solidFill>
                      </a:endParaRPr>
                    </a:p>
                  </a:txBody>
                  <a:tcPr/>
                </a:tc>
                <a:extLst>
                  <a:ext uri="{0D108BD9-81ED-4DB2-BD59-A6C34878D82A}">
                    <a16:rowId xmlns:a16="http://schemas.microsoft.com/office/drawing/2014/main" val="217798435"/>
                  </a:ext>
                </a:extLst>
              </a:tr>
              <a:tr h="536074">
                <a:tc>
                  <a:txBody>
                    <a:bodyPr/>
                    <a:lstStyle/>
                    <a:p>
                      <a:r>
                        <a:rPr lang="vi-VN" sz="1800" b="1" dirty="0" smtClean="0">
                          <a:solidFill>
                            <a:schemeClr val="tx1">
                              <a:lumMod val="50000"/>
                            </a:schemeClr>
                          </a:solidFill>
                          <a:latin typeface="Courier New" panose="02070309020205020404" pitchFamily="49" charset="0"/>
                          <a:cs typeface="Courier New" panose="02070309020205020404" pitchFamily="49" charset="0"/>
                        </a:rPr>
                        <a:t>.rsrc </a:t>
                      </a:r>
                      <a:endParaRPr lang="vi-VN" sz="1800" b="1" dirty="0">
                        <a:solidFill>
                          <a:schemeClr val="tx1">
                            <a:lumMod val="50000"/>
                          </a:schemeClr>
                        </a:solidFill>
                        <a:latin typeface="Courier New" panose="02070309020205020404" pitchFamily="49" charset="0"/>
                        <a:cs typeface="Courier New" panose="02070309020205020404" pitchFamily="49" charset="0"/>
                      </a:endParaRPr>
                    </a:p>
                  </a:txBody>
                  <a:tcPr/>
                </a:tc>
                <a:tc>
                  <a:txBody>
                    <a:bodyPr/>
                    <a:lstStyle/>
                    <a:p>
                      <a:r>
                        <a:rPr lang="vi-VN" dirty="0" smtClean="0">
                          <a:solidFill>
                            <a:schemeClr val="tx1">
                              <a:lumMod val="50000"/>
                            </a:schemeClr>
                          </a:solidFill>
                        </a:rPr>
                        <a:t>Phần này chứa các tài nguyên được sử dụng bởi tệp thực thi như biểu tượng, hộp thoại, menu, chuỗi ...</a:t>
                      </a:r>
                      <a:endParaRPr lang="vi-VN" dirty="0">
                        <a:solidFill>
                          <a:schemeClr val="tx1">
                            <a:lumMod val="50000"/>
                          </a:schemeClr>
                        </a:solidFill>
                      </a:endParaRPr>
                    </a:p>
                  </a:txBody>
                  <a:tcPr/>
                </a:tc>
                <a:extLst>
                  <a:ext uri="{0D108BD9-81ED-4DB2-BD59-A6C34878D82A}">
                    <a16:rowId xmlns:a16="http://schemas.microsoft.com/office/drawing/2014/main" val="2133880191"/>
                  </a:ext>
                </a:extLst>
              </a:tr>
            </a:tbl>
          </a:graphicData>
        </a:graphic>
      </p:graphicFrame>
    </p:spTree>
    <p:extLst>
      <p:ext uri="{BB962C8B-B14F-4D97-AF65-F5344CB8AC3E}">
        <p14:creationId xmlns:p14="http://schemas.microsoft.com/office/powerpoint/2010/main" val="1445939318"/>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sz="3200" dirty="0"/>
              <a:t>3.7 Tệp tin PE</a:t>
            </a:r>
            <a:endParaRPr lang="vi-VN" sz="3200" dirty="0"/>
          </a:p>
        </p:txBody>
      </p:sp>
      <p:sp>
        <p:nvSpPr>
          <p:cNvPr id="3" name="Content Placeholder 2"/>
          <p:cNvSpPr>
            <a:spLocks noGrp="1"/>
          </p:cNvSpPr>
          <p:nvPr>
            <p:ph idx="1"/>
          </p:nvPr>
        </p:nvSpPr>
        <p:spPr>
          <a:xfrm>
            <a:off x="425195" y="1472665"/>
            <a:ext cx="8545549" cy="4681001"/>
          </a:xfrm>
        </p:spPr>
        <p:txBody>
          <a:bodyPr/>
          <a:lstStyle/>
          <a:p>
            <a:r>
              <a:rPr lang="vi-VN" dirty="0" smtClean="0"/>
              <a:t>Kiểm tra tệp PE với PEview</a:t>
            </a:r>
            <a:endParaRPr lang="vi-VN" dirty="0"/>
          </a:p>
        </p:txBody>
      </p:sp>
      <p:pic>
        <p:nvPicPr>
          <p:cNvPr id="5" name="Picture 4"/>
          <p:cNvPicPr>
            <a:picLocks noChangeAspect="1"/>
          </p:cNvPicPr>
          <p:nvPr/>
        </p:nvPicPr>
        <p:blipFill>
          <a:blip r:embed="rId2"/>
          <a:stretch>
            <a:fillRect/>
          </a:stretch>
        </p:blipFill>
        <p:spPr>
          <a:xfrm>
            <a:off x="1002712" y="2029657"/>
            <a:ext cx="6068319" cy="3081358"/>
          </a:xfrm>
          <a:prstGeom prst="rect">
            <a:avLst/>
          </a:prstGeom>
        </p:spPr>
      </p:pic>
      <p:sp>
        <p:nvSpPr>
          <p:cNvPr id="6" name="Rectangle 5"/>
          <p:cNvSpPr/>
          <p:nvPr/>
        </p:nvSpPr>
        <p:spPr>
          <a:xfrm>
            <a:off x="425196" y="5289996"/>
            <a:ext cx="7778525" cy="1384995"/>
          </a:xfrm>
          <a:prstGeom prst="rect">
            <a:avLst/>
          </a:prstGeom>
        </p:spPr>
        <p:txBody>
          <a:bodyPr wrap="square">
            <a:spAutoFit/>
          </a:bodyPr>
          <a:lstStyle/>
          <a:p>
            <a:r>
              <a:rPr lang="en-US" sz="1400" b="1" dirty="0">
                <a:solidFill>
                  <a:srgbClr val="000000"/>
                </a:solidFill>
                <a:latin typeface="+mj-lt"/>
              </a:rPr>
              <a:t>IMAGE_DOS_HEADER, MS-DOS Stub, Signature </a:t>
            </a:r>
            <a:r>
              <a:rPr lang="en-US" sz="1400" dirty="0">
                <a:solidFill>
                  <a:srgbClr val="000000"/>
                </a:solidFill>
                <a:latin typeface="+mj-lt"/>
                <a:sym typeface="Wingdings" panose="05000000000000000000" pitchFamily="2" charset="2"/>
              </a:rPr>
              <a:t> </a:t>
            </a:r>
            <a:r>
              <a:rPr lang="vi-VN" sz="1400" dirty="0" smtClean="0">
                <a:solidFill>
                  <a:srgbClr val="008080"/>
                </a:solidFill>
                <a:latin typeface="+mj-lt"/>
                <a:sym typeface="Wingdings" panose="05000000000000000000" pitchFamily="2" charset="2"/>
              </a:rPr>
              <a:t>có thể bỏ qua</a:t>
            </a:r>
            <a:endParaRPr lang="en-US" sz="1400" dirty="0">
              <a:solidFill>
                <a:srgbClr val="008080"/>
              </a:solidFill>
              <a:latin typeface="+mj-lt"/>
              <a:sym typeface="Wingdings" panose="05000000000000000000" pitchFamily="2" charset="2"/>
            </a:endParaRPr>
          </a:p>
          <a:p>
            <a:r>
              <a:rPr lang="en-US" sz="1400" b="1" dirty="0">
                <a:solidFill>
                  <a:srgbClr val="000000"/>
                </a:solidFill>
                <a:latin typeface="+mj-lt"/>
                <a:sym typeface="Wingdings" panose="05000000000000000000" pitchFamily="2" charset="2"/>
              </a:rPr>
              <a:t>IMAGE_FILE_HEADER</a:t>
            </a:r>
            <a:r>
              <a:rPr lang="en-US" sz="1400" dirty="0">
                <a:solidFill>
                  <a:srgbClr val="000000"/>
                </a:solidFill>
                <a:latin typeface="+mj-lt"/>
                <a:sym typeface="Wingdings" panose="05000000000000000000" pitchFamily="2" charset="2"/>
              </a:rPr>
              <a:t>  </a:t>
            </a:r>
            <a:r>
              <a:rPr lang="vi-VN" sz="1400" dirty="0">
                <a:solidFill>
                  <a:srgbClr val="008080"/>
                </a:solidFill>
                <a:latin typeface="+mj-lt"/>
                <a:sym typeface="Wingdings" panose="05000000000000000000" pitchFamily="2" charset="2"/>
              </a:rPr>
              <a:t>chứa thông tin cơ bản về tệp</a:t>
            </a:r>
            <a:endParaRPr lang="en-US" sz="1400" dirty="0">
              <a:solidFill>
                <a:srgbClr val="008080"/>
              </a:solidFill>
              <a:latin typeface="+mj-lt"/>
              <a:sym typeface="Wingdings" panose="05000000000000000000" pitchFamily="2" charset="2"/>
            </a:endParaRPr>
          </a:p>
          <a:p>
            <a:r>
              <a:rPr lang="en-US" sz="1400" b="1" dirty="0">
                <a:solidFill>
                  <a:srgbClr val="000000"/>
                </a:solidFill>
                <a:latin typeface="+mj-lt"/>
                <a:sym typeface="Wingdings" panose="05000000000000000000" pitchFamily="2" charset="2"/>
              </a:rPr>
              <a:t>IMAGE_OPTIONAL_HEADER</a:t>
            </a:r>
            <a:r>
              <a:rPr lang="en-US" sz="1400" dirty="0">
                <a:solidFill>
                  <a:srgbClr val="000000"/>
                </a:solidFill>
                <a:latin typeface="+mj-lt"/>
                <a:sym typeface="Wingdings" panose="05000000000000000000" pitchFamily="2" charset="2"/>
              </a:rPr>
              <a:t>  </a:t>
            </a:r>
            <a:r>
              <a:rPr lang="vi-VN" sz="1400" dirty="0">
                <a:solidFill>
                  <a:srgbClr val="008080"/>
                </a:solidFill>
                <a:latin typeface="+mj-lt"/>
                <a:sym typeface="Wingdings" panose="05000000000000000000" pitchFamily="2" charset="2"/>
              </a:rPr>
              <a:t>mô tả các thông số tùy chọn</a:t>
            </a:r>
            <a:endParaRPr lang="en-US" sz="1400" dirty="0">
              <a:solidFill>
                <a:srgbClr val="008080"/>
              </a:solidFill>
              <a:latin typeface="+mj-lt"/>
              <a:sym typeface="Wingdings" panose="05000000000000000000" pitchFamily="2" charset="2"/>
            </a:endParaRPr>
          </a:p>
          <a:p>
            <a:r>
              <a:rPr lang="en-US" sz="1400" b="1" dirty="0" smtClean="0">
                <a:solidFill>
                  <a:srgbClr val="000000"/>
                </a:solidFill>
                <a:latin typeface="+mj-lt"/>
                <a:sym typeface="Wingdings" panose="05000000000000000000" pitchFamily="2" charset="2"/>
              </a:rPr>
              <a:t>IMAGE_SECTION_HEADER</a:t>
            </a:r>
            <a:r>
              <a:rPr lang="en-US" sz="1400" dirty="0" smtClean="0">
                <a:solidFill>
                  <a:srgbClr val="000000"/>
                </a:solidFill>
                <a:latin typeface="+mj-lt"/>
                <a:sym typeface="Wingdings" panose="05000000000000000000" pitchFamily="2" charset="2"/>
              </a:rPr>
              <a:t>  </a:t>
            </a:r>
            <a:r>
              <a:rPr lang="en-US" sz="1400" b="1" dirty="0" smtClean="0">
                <a:solidFill>
                  <a:srgbClr val="339933"/>
                </a:solidFill>
                <a:latin typeface="+mj-lt"/>
                <a:sym typeface="Wingdings" panose="05000000000000000000" pitchFamily="2" charset="2"/>
              </a:rPr>
              <a:t>virtual size</a:t>
            </a:r>
            <a:r>
              <a:rPr lang="en-US" sz="1400" dirty="0" smtClean="0">
                <a:solidFill>
                  <a:srgbClr val="339933"/>
                </a:solidFill>
                <a:latin typeface="+mj-lt"/>
                <a:sym typeface="Wingdings" panose="05000000000000000000" pitchFamily="2" charset="2"/>
              </a:rPr>
              <a:t>: </a:t>
            </a:r>
            <a:r>
              <a:rPr lang="vi-VN" sz="1400" dirty="0" smtClean="0">
                <a:solidFill>
                  <a:srgbClr val="008080"/>
                </a:solidFill>
              </a:rPr>
              <a:t>không gian được cấp phát cho phân vùng trong quá trình nạp module</a:t>
            </a:r>
            <a:r>
              <a:rPr lang="en-US" sz="1400" dirty="0" smtClean="0">
                <a:solidFill>
                  <a:srgbClr val="008080"/>
                </a:solidFill>
              </a:rPr>
              <a:t>; </a:t>
            </a:r>
            <a:r>
              <a:rPr lang="en-US" sz="1400" b="1" dirty="0" smtClean="0">
                <a:solidFill>
                  <a:srgbClr val="339933"/>
                </a:solidFill>
                <a:latin typeface="+mj-lt"/>
                <a:sym typeface="Wingdings" panose="05000000000000000000" pitchFamily="2" charset="2"/>
              </a:rPr>
              <a:t>Size of Raw Data</a:t>
            </a:r>
            <a:r>
              <a:rPr lang="en-US" sz="1400" dirty="0" smtClean="0">
                <a:solidFill>
                  <a:srgbClr val="339933"/>
                </a:solidFill>
                <a:latin typeface="+mj-lt"/>
                <a:sym typeface="Wingdings" panose="05000000000000000000" pitchFamily="2" charset="2"/>
              </a:rPr>
              <a:t>: </a:t>
            </a:r>
            <a:r>
              <a:rPr lang="vi-VN" sz="1400" dirty="0" smtClean="0">
                <a:solidFill>
                  <a:srgbClr val="008080"/>
                </a:solidFill>
              </a:rPr>
              <a:t>kích thước thực tế của phân vùng như được lưu trữ trên đĩa.</a:t>
            </a:r>
            <a:endParaRPr lang="en-US" sz="1400" dirty="0">
              <a:solidFill>
                <a:srgbClr val="008080"/>
              </a:solidFill>
            </a:endParaRPr>
          </a:p>
        </p:txBody>
      </p:sp>
    </p:spTree>
    <p:extLst>
      <p:ext uri="{BB962C8B-B14F-4D97-AF65-F5344CB8AC3E}">
        <p14:creationId xmlns:p14="http://schemas.microsoft.com/office/powerpoint/2010/main" val="201657845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indent="0"/>
            <a:r>
              <a:rPr lang="fr-FR" dirty="0"/>
              <a:t>1.1. </a:t>
            </a:r>
            <a:r>
              <a:rPr lang="fr-FR" dirty="0" err="1"/>
              <a:t>Một</a:t>
            </a:r>
            <a:r>
              <a:rPr lang="fr-FR" dirty="0"/>
              <a:t> </a:t>
            </a:r>
            <a:r>
              <a:rPr lang="fr-FR" dirty="0" err="1"/>
              <a:t>số</a:t>
            </a:r>
            <a:r>
              <a:rPr lang="fr-FR" dirty="0"/>
              <a:t> </a:t>
            </a:r>
            <a:r>
              <a:rPr lang="fr-FR" dirty="0" err="1"/>
              <a:t>khái</a:t>
            </a:r>
            <a:r>
              <a:rPr lang="fr-FR" dirty="0"/>
              <a:t> </a:t>
            </a:r>
            <a:r>
              <a:rPr lang="fr-FR" dirty="0" err="1"/>
              <a:t>niệm</a:t>
            </a:r>
            <a:r>
              <a:rPr lang="fr-FR" dirty="0"/>
              <a:t> </a:t>
            </a:r>
            <a:r>
              <a:rPr lang="fr-FR" dirty="0" err="1"/>
              <a:t>cơ</a:t>
            </a:r>
            <a:r>
              <a:rPr lang="fr-FR" dirty="0"/>
              <a:t> </a:t>
            </a:r>
            <a:r>
              <a:rPr lang="fr-FR" dirty="0" err="1"/>
              <a:t>bản</a:t>
            </a:r>
            <a:endParaRPr lang="vi-VN" dirty="0"/>
          </a:p>
        </p:txBody>
      </p:sp>
      <p:sp>
        <p:nvSpPr>
          <p:cNvPr id="3" name="Content Placeholder 2"/>
          <p:cNvSpPr>
            <a:spLocks noGrp="1"/>
          </p:cNvSpPr>
          <p:nvPr>
            <p:ph idx="1"/>
          </p:nvPr>
        </p:nvSpPr>
        <p:spPr>
          <a:xfrm>
            <a:off x="425196" y="1739154"/>
            <a:ext cx="8109204" cy="4414512"/>
          </a:xfrm>
        </p:spPr>
        <p:txBody>
          <a:bodyPr/>
          <a:lstStyle/>
          <a:p>
            <a:r>
              <a:rPr lang="vi-VN" dirty="0"/>
              <a:t>Phân tích tĩnh là kỹ thuật phân tích tệp </a:t>
            </a:r>
            <a:r>
              <a:rPr lang="vi-VN" dirty="0" smtClean="0"/>
              <a:t>nghi ngờ (mẫu) mà không thực </a:t>
            </a:r>
            <a:r>
              <a:rPr lang="vi-VN" dirty="0"/>
              <a:t>thi nó. </a:t>
            </a:r>
            <a:endParaRPr lang="vi-VN" dirty="0" smtClean="0"/>
          </a:p>
          <a:p>
            <a:pPr algn="just"/>
            <a:r>
              <a:rPr lang="vi-VN" dirty="0" smtClean="0"/>
              <a:t>Là phương </a:t>
            </a:r>
            <a:r>
              <a:rPr lang="vi-VN" dirty="0"/>
              <a:t>pháp phân tích ban đầu liên quan đến việc trích xuất thông tin hữu ích </a:t>
            </a:r>
            <a:r>
              <a:rPr lang="vi-VN" dirty="0" smtClean="0"/>
              <a:t>từ tệp </a:t>
            </a:r>
            <a:r>
              <a:rPr lang="vi-VN" dirty="0"/>
              <a:t>nhị phân nghi ngờ để đưa ra quyết định có căn cứ về cách phân loại hoặc phân tích </a:t>
            </a:r>
            <a:r>
              <a:rPr lang="vi-VN" dirty="0" smtClean="0"/>
              <a:t>mã độc </a:t>
            </a:r>
            <a:r>
              <a:rPr lang="vi-VN" dirty="0"/>
              <a:t>và </a:t>
            </a:r>
            <a:r>
              <a:rPr lang="vi-VN" dirty="0" smtClean="0"/>
              <a:t>chỉ ra hướng phân tích tiếp theo.</a:t>
            </a:r>
            <a:endParaRPr lang="vi-VN" dirty="0"/>
          </a:p>
        </p:txBody>
      </p:sp>
    </p:spTree>
    <p:extLst>
      <p:ext uri="{BB962C8B-B14F-4D97-AF65-F5344CB8AC3E}">
        <p14:creationId xmlns:p14="http://schemas.microsoft.com/office/powerpoint/2010/main" val="10416679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3.8 </a:t>
            </a:r>
            <a:r>
              <a:rPr lang="vi-VN" dirty="0" smtClean="0"/>
              <a:t>Phân loại mã độc</a:t>
            </a:r>
            <a:endParaRPr lang="vi-VN" dirty="0"/>
          </a:p>
        </p:txBody>
      </p:sp>
      <p:sp>
        <p:nvSpPr>
          <p:cNvPr id="3" name="Content Placeholder 2"/>
          <p:cNvSpPr>
            <a:spLocks noGrp="1"/>
          </p:cNvSpPr>
          <p:nvPr>
            <p:ph idx="1"/>
          </p:nvPr>
        </p:nvSpPr>
        <p:spPr>
          <a:xfrm>
            <a:off x="219457" y="1739154"/>
            <a:ext cx="8486132" cy="4414512"/>
          </a:xfrm>
        </p:spPr>
        <p:txBody>
          <a:bodyPr/>
          <a:lstStyle/>
          <a:p>
            <a:pPr algn="just"/>
            <a:r>
              <a:rPr lang="vi-VN" sz="2000" dirty="0" smtClean="0"/>
              <a:t>Phân </a:t>
            </a:r>
            <a:r>
              <a:rPr lang="vi-VN" sz="2000" dirty="0"/>
              <a:t>tích mẫu </a:t>
            </a:r>
            <a:r>
              <a:rPr lang="vi-VN" sz="2000" dirty="0" smtClean="0"/>
              <a:t>mã độc </a:t>
            </a:r>
            <a:r>
              <a:rPr lang="vi-VN" sz="2000" dirty="0"/>
              <a:t>có thể cho biết mẫu đó có thuộc họ </a:t>
            </a:r>
            <a:r>
              <a:rPr lang="vi-VN" sz="2000" dirty="0" smtClean="0"/>
              <a:t>mã độc (</a:t>
            </a:r>
            <a:r>
              <a:rPr lang="vi-VN" sz="2000" dirty="0"/>
              <a:t>family), hoặc có tính chất giống với những mẫu đã phân tích trước đó hay không. Cụ thể:</a:t>
            </a:r>
          </a:p>
          <a:p>
            <a:pPr lvl="1" algn="just"/>
            <a:r>
              <a:rPr lang="vi-VN" sz="2000" dirty="0"/>
              <a:t>Phân tích mẫu </a:t>
            </a:r>
            <a:r>
              <a:rPr lang="vi-VN" sz="2000" dirty="0" smtClean="0"/>
              <a:t>mã độc </a:t>
            </a:r>
            <a:r>
              <a:rPr lang="vi-VN" sz="2000" dirty="0"/>
              <a:t>có thể xác định nó thuộc gia đình malware nào, chẳng hạn như ransomware, trojan, backdoor, ...</a:t>
            </a:r>
          </a:p>
          <a:p>
            <a:pPr lvl="1" algn="just"/>
            <a:r>
              <a:rPr lang="vi-VN" sz="2000" dirty="0" smtClean="0"/>
              <a:t>So </a:t>
            </a:r>
            <a:r>
              <a:rPr lang="vi-VN" sz="2000" dirty="0"/>
              <a:t>sánh mẫu đó với các mẫu đã biết để xác định nó có đặc trưng giống với mẫu đã biết trước đó hay không, ví dụ so sánh mã, hành vi, kỹ thuật lây lan, ...</a:t>
            </a:r>
          </a:p>
          <a:p>
            <a:pPr lvl="1" algn="just"/>
            <a:r>
              <a:rPr lang="vi-VN" sz="2000" dirty="0" smtClean="0"/>
              <a:t>Nếu so sánh có kết quả gần giống thì có </a:t>
            </a:r>
            <a:r>
              <a:rPr lang="vi-VN" sz="2000" dirty="0"/>
              <a:t>thể kết luận đó là một mẫu thuộc cùng gia đình (family) hoặc biến thể của một mã đã biết.</a:t>
            </a:r>
          </a:p>
          <a:p>
            <a:pPr algn="just"/>
            <a:endParaRPr lang="vi-VN" sz="2000" dirty="0"/>
          </a:p>
        </p:txBody>
      </p:sp>
    </p:spTree>
    <p:extLst>
      <p:ext uri="{BB962C8B-B14F-4D97-AF65-F5344CB8AC3E}">
        <p14:creationId xmlns:p14="http://schemas.microsoft.com/office/powerpoint/2010/main" val="2575129247"/>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5196" y="997594"/>
            <a:ext cx="8225028" cy="590931"/>
          </a:xfrm>
        </p:spPr>
        <p:txBody>
          <a:bodyPr/>
          <a:lstStyle/>
          <a:p>
            <a:r>
              <a:rPr lang="vi-VN" sz="3200" dirty="0" smtClean="0"/>
              <a:t>Phân loại mã độc sử dụng Fuzzy Hashing</a:t>
            </a:r>
            <a:endParaRPr lang="vi-VN" sz="3200" dirty="0"/>
          </a:p>
        </p:txBody>
      </p:sp>
      <p:sp>
        <p:nvSpPr>
          <p:cNvPr id="3" name="Content Placeholder 2"/>
          <p:cNvSpPr>
            <a:spLocks noGrp="1"/>
          </p:cNvSpPr>
          <p:nvPr>
            <p:ph idx="1"/>
          </p:nvPr>
        </p:nvSpPr>
        <p:spPr>
          <a:xfrm>
            <a:off x="425196" y="1739154"/>
            <a:ext cx="8225028" cy="4716510"/>
          </a:xfrm>
        </p:spPr>
        <p:txBody>
          <a:bodyPr/>
          <a:lstStyle/>
          <a:p>
            <a:pPr algn="just"/>
            <a:r>
              <a:rPr lang="vi-VN" sz="2400" dirty="0"/>
              <a:t>Fuzzy hashing là một phương pháp </a:t>
            </a:r>
            <a:r>
              <a:rPr lang="vi-VN" sz="2400" dirty="0" smtClean="0"/>
              <a:t>để </a:t>
            </a:r>
            <a:r>
              <a:rPr lang="vi-VN" sz="2400" dirty="0"/>
              <a:t>so sánh sự tương đồng giữa các tập tin. </a:t>
            </a:r>
            <a:endParaRPr lang="vi-VN" sz="2400" dirty="0" smtClean="0"/>
          </a:p>
          <a:p>
            <a:pPr algn="just"/>
            <a:r>
              <a:rPr lang="vi-VN" sz="2400" dirty="0" smtClean="0"/>
              <a:t>Kỹ </a:t>
            </a:r>
            <a:r>
              <a:rPr lang="vi-VN" sz="2400" dirty="0"/>
              <a:t>thuật này </a:t>
            </a:r>
            <a:r>
              <a:rPr lang="vi-VN" sz="2400" dirty="0" smtClean="0"/>
              <a:t>so </a:t>
            </a:r>
            <a:r>
              <a:rPr lang="vi-VN" sz="2400" dirty="0"/>
              <a:t>sánh một nhị phân nghi ngờ với các mẫu trong kho lưu trữ để xác định các mẫu tương </a:t>
            </a:r>
            <a:r>
              <a:rPr lang="vi-VN" sz="2400" dirty="0" smtClean="0"/>
              <a:t>tự </a:t>
            </a:r>
            <a:r>
              <a:rPr lang="vi-VN" sz="2400" dirty="0" smtClean="0">
                <a:sym typeface="Wingdings" panose="05000000000000000000" pitchFamily="2" charset="2"/>
              </a:rPr>
              <a:t> </a:t>
            </a:r>
            <a:r>
              <a:rPr lang="vi-VN" sz="2400" dirty="0" smtClean="0"/>
              <a:t>xác </a:t>
            </a:r>
            <a:r>
              <a:rPr lang="vi-VN" sz="2400" dirty="0"/>
              <a:t>định các mẫu thuộc cùng gia đình malware hoặc cùng nhóm tác nhân</a:t>
            </a:r>
            <a:r>
              <a:rPr lang="vi-VN" sz="2400" dirty="0" smtClean="0"/>
              <a:t>.</a:t>
            </a:r>
          </a:p>
        </p:txBody>
      </p:sp>
    </p:spTree>
    <p:extLst>
      <p:ext uri="{BB962C8B-B14F-4D97-AF65-F5344CB8AC3E}">
        <p14:creationId xmlns:p14="http://schemas.microsoft.com/office/powerpoint/2010/main" val="1461694394"/>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5196" y="997594"/>
            <a:ext cx="8225028" cy="590931"/>
          </a:xfrm>
        </p:spPr>
        <p:txBody>
          <a:bodyPr/>
          <a:lstStyle/>
          <a:p>
            <a:r>
              <a:rPr lang="vi-VN" sz="3200" dirty="0" smtClean="0"/>
              <a:t>Phân loại mã độc sử dụng Fuzzy Hashing</a:t>
            </a:r>
            <a:endParaRPr lang="vi-VN" sz="3200" dirty="0"/>
          </a:p>
        </p:txBody>
      </p:sp>
      <p:sp>
        <p:nvSpPr>
          <p:cNvPr id="3" name="Content Placeholder 2"/>
          <p:cNvSpPr>
            <a:spLocks noGrp="1"/>
          </p:cNvSpPr>
          <p:nvPr>
            <p:ph idx="1"/>
          </p:nvPr>
        </p:nvSpPr>
        <p:spPr>
          <a:xfrm>
            <a:off x="425196" y="1472665"/>
            <a:ext cx="8225028" cy="4982999"/>
          </a:xfrm>
        </p:spPr>
        <p:txBody>
          <a:bodyPr/>
          <a:lstStyle/>
          <a:p>
            <a:r>
              <a:rPr lang="vi-VN" sz="2000" dirty="0"/>
              <a:t>ssdeep (</a:t>
            </a:r>
            <a:r>
              <a:rPr lang="vi-VN" sz="2000" dirty="0">
                <a:hlinkClick r:id="rId2"/>
              </a:rPr>
              <a:t>http://ssdeep.sourceforge.net</a:t>
            </a:r>
            <a:r>
              <a:rPr lang="vi-VN" sz="2000" dirty="0"/>
              <a:t>) là một công cụ hữu ích để tạo ra fuzzy hash cho một mẫu, và nó cũng giúp xác định tỷ lệ tương đồng % giữa các mẫu</a:t>
            </a:r>
            <a:r>
              <a:rPr lang="vi-VN" sz="2000" dirty="0" smtClean="0"/>
              <a:t>.</a:t>
            </a:r>
          </a:p>
          <a:p>
            <a:endParaRPr lang="vi-VN" sz="2000" dirty="0"/>
          </a:p>
          <a:p>
            <a:endParaRPr lang="vi-VN" sz="2000" dirty="0" smtClean="0"/>
          </a:p>
          <a:p>
            <a:endParaRPr lang="vi-VN" sz="2000" dirty="0"/>
          </a:p>
        </p:txBody>
      </p:sp>
      <p:pic>
        <p:nvPicPr>
          <p:cNvPr id="4" name="Picture 3"/>
          <p:cNvPicPr>
            <a:picLocks noChangeAspect="1"/>
          </p:cNvPicPr>
          <p:nvPr/>
        </p:nvPicPr>
        <p:blipFill>
          <a:blip r:embed="rId3"/>
          <a:stretch>
            <a:fillRect/>
          </a:stretch>
        </p:blipFill>
        <p:spPr>
          <a:xfrm>
            <a:off x="592676" y="2720012"/>
            <a:ext cx="7330427" cy="1035215"/>
          </a:xfrm>
          <a:prstGeom prst="rect">
            <a:avLst/>
          </a:prstGeom>
        </p:spPr>
      </p:pic>
      <p:sp>
        <p:nvSpPr>
          <p:cNvPr id="5" name="Rectangle 4"/>
          <p:cNvSpPr/>
          <p:nvPr/>
        </p:nvSpPr>
        <p:spPr>
          <a:xfrm>
            <a:off x="425196" y="3880362"/>
            <a:ext cx="8225028" cy="2539157"/>
          </a:xfrm>
          <a:prstGeom prst="rect">
            <a:avLst/>
          </a:prstGeom>
        </p:spPr>
        <p:txBody>
          <a:bodyPr wrap="square">
            <a:spAutoFit/>
          </a:bodyPr>
          <a:lstStyle/>
          <a:p>
            <a:pPr marL="228600" indent="-228600">
              <a:lnSpc>
                <a:spcPct val="130000"/>
              </a:lnSpc>
              <a:spcBef>
                <a:spcPts val="600"/>
              </a:spcBef>
              <a:buClr>
                <a:schemeClr val="tx2"/>
              </a:buClr>
              <a:buSzPct val="120000"/>
              <a:buFont typeface="Arial" panose="020B0604020202020204" pitchFamily="34" charset="0"/>
              <a:buChar char="•"/>
            </a:pPr>
            <a:r>
              <a:rPr lang="vi-VN" sz="2000" dirty="0" smtClean="0">
                <a:solidFill>
                  <a:schemeClr val="tx1">
                    <a:lumMod val="50000"/>
                  </a:schemeClr>
                </a:solidFill>
              </a:rPr>
              <a:t>Ví </a:t>
            </a:r>
            <a:r>
              <a:rPr lang="vi-VN" sz="2000" dirty="0">
                <a:solidFill>
                  <a:schemeClr val="tx1">
                    <a:lumMod val="50000"/>
                  </a:schemeClr>
                </a:solidFill>
              </a:rPr>
              <a:t>dụ: Thư mục chưa 3 mã độc với mã MD5 khác nhau</a:t>
            </a:r>
          </a:p>
          <a:p>
            <a:pPr>
              <a:lnSpc>
                <a:spcPct val="130000"/>
              </a:lnSpc>
              <a:spcBef>
                <a:spcPts val="600"/>
              </a:spcBef>
              <a:buClr>
                <a:schemeClr val="tx2"/>
              </a:buClr>
              <a:buSzPct val="120000"/>
            </a:pPr>
            <a:endParaRPr lang="vi-VN" sz="2000" dirty="0" smtClean="0">
              <a:solidFill>
                <a:schemeClr val="tx1">
                  <a:lumMod val="50000"/>
                </a:schemeClr>
              </a:solidFill>
            </a:endParaRPr>
          </a:p>
          <a:p>
            <a:pPr>
              <a:lnSpc>
                <a:spcPct val="130000"/>
              </a:lnSpc>
              <a:spcBef>
                <a:spcPts val="600"/>
              </a:spcBef>
              <a:buClr>
                <a:schemeClr val="tx2"/>
              </a:buClr>
              <a:buSzPct val="120000"/>
            </a:pPr>
            <a:endParaRPr lang="vi-VN" sz="2000" dirty="0">
              <a:solidFill>
                <a:schemeClr val="tx1">
                  <a:lumMod val="50000"/>
                </a:schemeClr>
              </a:solidFill>
            </a:endParaRPr>
          </a:p>
          <a:p>
            <a:pPr>
              <a:lnSpc>
                <a:spcPct val="130000"/>
              </a:lnSpc>
              <a:spcBef>
                <a:spcPts val="600"/>
              </a:spcBef>
              <a:buClr>
                <a:schemeClr val="tx2"/>
              </a:buClr>
              <a:buSzPct val="120000"/>
            </a:pPr>
            <a:r>
              <a:rPr lang="vi-VN" sz="2000" dirty="0">
                <a:solidFill>
                  <a:schemeClr val="tx1">
                    <a:lumMod val="50000"/>
                  </a:schemeClr>
                </a:solidFill>
              </a:rPr>
              <a:t>1. So sánh 2 tệp</a:t>
            </a:r>
          </a:p>
          <a:p>
            <a:pPr>
              <a:lnSpc>
                <a:spcPct val="100000"/>
              </a:lnSpc>
              <a:spcBef>
                <a:spcPts val="0"/>
              </a:spcBef>
            </a:pPr>
            <a:endParaRPr lang="vi-VN" sz="2000" dirty="0"/>
          </a:p>
          <a:p>
            <a:pPr>
              <a:lnSpc>
                <a:spcPct val="100000"/>
              </a:lnSpc>
              <a:spcBef>
                <a:spcPts val="0"/>
              </a:spcBef>
            </a:pPr>
            <a:endParaRPr lang="vi-VN" sz="2000" dirty="0"/>
          </a:p>
        </p:txBody>
      </p:sp>
      <p:pic>
        <p:nvPicPr>
          <p:cNvPr id="6" name="Picture 5"/>
          <p:cNvPicPr>
            <a:picLocks noChangeAspect="1"/>
          </p:cNvPicPr>
          <p:nvPr/>
        </p:nvPicPr>
        <p:blipFill>
          <a:blip r:embed="rId4"/>
          <a:stretch>
            <a:fillRect/>
          </a:stretch>
        </p:blipFill>
        <p:spPr>
          <a:xfrm>
            <a:off x="592676" y="4499112"/>
            <a:ext cx="5339537" cy="780530"/>
          </a:xfrm>
          <a:prstGeom prst="rect">
            <a:avLst/>
          </a:prstGeom>
        </p:spPr>
      </p:pic>
      <p:pic>
        <p:nvPicPr>
          <p:cNvPr id="7" name="Picture 6"/>
          <p:cNvPicPr>
            <a:picLocks noChangeAspect="1"/>
          </p:cNvPicPr>
          <p:nvPr/>
        </p:nvPicPr>
        <p:blipFill>
          <a:blip r:embed="rId5"/>
          <a:stretch>
            <a:fillRect/>
          </a:stretch>
        </p:blipFill>
        <p:spPr>
          <a:xfrm>
            <a:off x="592676" y="5763482"/>
            <a:ext cx="3921379" cy="817317"/>
          </a:xfrm>
          <a:prstGeom prst="rect">
            <a:avLst/>
          </a:prstGeom>
        </p:spPr>
      </p:pic>
    </p:spTree>
    <p:extLst>
      <p:ext uri="{BB962C8B-B14F-4D97-AF65-F5344CB8AC3E}">
        <p14:creationId xmlns:p14="http://schemas.microsoft.com/office/powerpoint/2010/main" val="3012076320"/>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5196" y="997594"/>
            <a:ext cx="8225028" cy="590931"/>
          </a:xfrm>
        </p:spPr>
        <p:txBody>
          <a:bodyPr/>
          <a:lstStyle/>
          <a:p>
            <a:r>
              <a:rPr lang="vi-VN" sz="3200" dirty="0" smtClean="0"/>
              <a:t>Phân loại mã độc sử dụng Fuzzy Hashing</a:t>
            </a:r>
            <a:endParaRPr lang="vi-VN" sz="3200" dirty="0"/>
          </a:p>
        </p:txBody>
      </p:sp>
      <p:sp>
        <p:nvSpPr>
          <p:cNvPr id="3" name="Content Placeholder 2"/>
          <p:cNvSpPr>
            <a:spLocks noGrp="1"/>
          </p:cNvSpPr>
          <p:nvPr>
            <p:ph idx="1"/>
          </p:nvPr>
        </p:nvSpPr>
        <p:spPr>
          <a:xfrm>
            <a:off x="425196" y="1588525"/>
            <a:ext cx="8225028" cy="4867139"/>
          </a:xfrm>
        </p:spPr>
        <p:txBody>
          <a:bodyPr/>
          <a:lstStyle/>
          <a:p>
            <a:pPr marL="0" indent="0">
              <a:lnSpc>
                <a:spcPct val="100000"/>
              </a:lnSpc>
              <a:spcBef>
                <a:spcPts val="0"/>
              </a:spcBef>
              <a:buNone/>
            </a:pPr>
            <a:r>
              <a:rPr lang="vi-VN" sz="2400" dirty="0" smtClean="0"/>
              <a:t>2. So sánh nhiều mẫu trong 1 thư mục</a:t>
            </a:r>
          </a:p>
          <a:p>
            <a:endParaRPr lang="vi-VN" sz="2400" dirty="0" smtClean="0"/>
          </a:p>
          <a:p>
            <a:endParaRPr lang="vi-VN" sz="2400" dirty="0"/>
          </a:p>
          <a:p>
            <a:endParaRPr lang="vi-VN" sz="2400" dirty="0" smtClean="0"/>
          </a:p>
          <a:p>
            <a:endParaRPr lang="vi-VN" sz="2400" dirty="0"/>
          </a:p>
          <a:p>
            <a:pPr marL="0" indent="0">
              <a:lnSpc>
                <a:spcPct val="100000"/>
              </a:lnSpc>
              <a:spcBef>
                <a:spcPts val="0"/>
              </a:spcBef>
              <a:buNone/>
            </a:pPr>
            <a:r>
              <a:rPr lang="vi-VN" sz="2400" dirty="0" smtClean="0"/>
              <a:t>3. </a:t>
            </a:r>
            <a:r>
              <a:rPr lang="vi-VN" sz="2400" dirty="0"/>
              <a:t>So sánh </a:t>
            </a:r>
            <a:r>
              <a:rPr lang="vi-VN" sz="2400" dirty="0" smtClean="0"/>
              <a:t>sử dụng mã hash</a:t>
            </a:r>
            <a:endParaRPr lang="vi-VN" sz="2400" dirty="0"/>
          </a:p>
          <a:p>
            <a:endParaRPr lang="vi-VN" sz="2400" dirty="0"/>
          </a:p>
          <a:p>
            <a:endParaRPr lang="vi-VN" sz="2400" dirty="0"/>
          </a:p>
        </p:txBody>
      </p:sp>
      <p:pic>
        <p:nvPicPr>
          <p:cNvPr id="8" name="Picture 7"/>
          <p:cNvPicPr>
            <a:picLocks noChangeAspect="1"/>
          </p:cNvPicPr>
          <p:nvPr/>
        </p:nvPicPr>
        <p:blipFill>
          <a:blip r:embed="rId2"/>
          <a:stretch>
            <a:fillRect/>
          </a:stretch>
        </p:blipFill>
        <p:spPr>
          <a:xfrm>
            <a:off x="573302" y="2080315"/>
            <a:ext cx="5208184" cy="1941779"/>
          </a:xfrm>
          <a:prstGeom prst="rect">
            <a:avLst/>
          </a:prstGeom>
        </p:spPr>
      </p:pic>
      <p:pic>
        <p:nvPicPr>
          <p:cNvPr id="9" name="Picture 8"/>
          <p:cNvPicPr>
            <a:picLocks noChangeAspect="1"/>
          </p:cNvPicPr>
          <p:nvPr/>
        </p:nvPicPr>
        <p:blipFill>
          <a:blip r:embed="rId3"/>
          <a:stretch>
            <a:fillRect/>
          </a:stretch>
        </p:blipFill>
        <p:spPr>
          <a:xfrm>
            <a:off x="573302" y="4805107"/>
            <a:ext cx="7864116" cy="968372"/>
          </a:xfrm>
          <a:prstGeom prst="rect">
            <a:avLst/>
          </a:prstGeom>
        </p:spPr>
      </p:pic>
    </p:spTree>
    <p:extLst>
      <p:ext uri="{BB962C8B-B14F-4D97-AF65-F5344CB8AC3E}">
        <p14:creationId xmlns:p14="http://schemas.microsoft.com/office/powerpoint/2010/main" val="3375391321"/>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0838" y="997594"/>
            <a:ext cx="8633744" cy="590931"/>
          </a:xfrm>
        </p:spPr>
        <p:txBody>
          <a:bodyPr/>
          <a:lstStyle/>
          <a:p>
            <a:r>
              <a:rPr lang="vi-VN" sz="2800" dirty="0"/>
              <a:t>Phân loại mã độc sử dụng Import Hash (imphash)</a:t>
            </a:r>
          </a:p>
        </p:txBody>
      </p:sp>
      <p:sp>
        <p:nvSpPr>
          <p:cNvPr id="3" name="Content Placeholder 2"/>
          <p:cNvSpPr>
            <a:spLocks noGrp="1"/>
          </p:cNvSpPr>
          <p:nvPr>
            <p:ph idx="1"/>
          </p:nvPr>
        </p:nvSpPr>
        <p:spPr>
          <a:xfrm>
            <a:off x="425196" y="1588525"/>
            <a:ext cx="8225028" cy="4867139"/>
          </a:xfrm>
        </p:spPr>
        <p:txBody>
          <a:bodyPr/>
          <a:lstStyle/>
          <a:p>
            <a:pPr algn="just"/>
            <a:r>
              <a:rPr lang="vi-VN" sz="2000" dirty="0"/>
              <a:t>phân tích </a:t>
            </a:r>
            <a:r>
              <a:rPr lang="vi-VN" sz="2000" dirty="0" smtClean="0"/>
              <a:t>mã độc </a:t>
            </a:r>
            <a:r>
              <a:rPr lang="vi-VN" sz="2000" dirty="0"/>
              <a:t>sử dụng các hàm API (hay còn gọi là imphash) là một kỹ thuật có thể được sử dụng để xác định mẫu liên quan và mẫu được sử dụng bởi các nhóm tác nhân đe dọa. </a:t>
            </a:r>
            <a:endParaRPr lang="vi-VN" sz="2000" dirty="0" smtClean="0"/>
          </a:p>
          <a:p>
            <a:pPr algn="just"/>
            <a:r>
              <a:rPr lang="vi-VN" sz="2000" dirty="0" smtClean="0"/>
              <a:t>Đặc </a:t>
            </a:r>
            <a:r>
              <a:rPr lang="vi-VN" sz="2000" dirty="0"/>
              <a:t>điểm này dựa trên việc tính toán giá trị băm dựa trên tên hàm/ hàm nhập (API) và thứ tự của chúng trong tập tin thực thi. Nếu các tập tin được biên dịch từ cùng một nguồn và theo cùng một cách, những tập tin đó sẽ có giá trị imphash giống nhau. </a:t>
            </a:r>
            <a:endParaRPr lang="vi-VN" sz="2000" dirty="0" smtClean="0"/>
          </a:p>
          <a:p>
            <a:pPr algn="just"/>
            <a:r>
              <a:rPr lang="vi-VN" sz="2000" dirty="0" smtClean="0"/>
              <a:t>Trong </a:t>
            </a:r>
            <a:r>
              <a:rPr lang="vi-VN" sz="2000" dirty="0"/>
              <a:t>quá trình điều tra </a:t>
            </a:r>
            <a:r>
              <a:rPr lang="vi-VN" sz="2000" dirty="0" smtClean="0"/>
              <a:t>mã độc, nếu </a:t>
            </a:r>
            <a:r>
              <a:rPr lang="vi-VN" sz="2000" dirty="0"/>
              <a:t>phát hiện các mẫu có cùng giá trị imphash, điều đó có nghĩa chúng có cùng bảng địa chỉ nhập và có khả năng liên quan đến nhau.</a:t>
            </a:r>
            <a:endParaRPr lang="vi-VN" sz="1800" dirty="0"/>
          </a:p>
          <a:p>
            <a:pPr algn="just"/>
            <a:endParaRPr lang="vi-VN" sz="1800" dirty="0"/>
          </a:p>
        </p:txBody>
      </p:sp>
    </p:spTree>
    <p:extLst>
      <p:ext uri="{BB962C8B-B14F-4D97-AF65-F5344CB8AC3E}">
        <p14:creationId xmlns:p14="http://schemas.microsoft.com/office/powerpoint/2010/main" val="3063845253"/>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0838" y="997594"/>
            <a:ext cx="8633744" cy="590931"/>
          </a:xfrm>
        </p:spPr>
        <p:txBody>
          <a:bodyPr/>
          <a:lstStyle/>
          <a:p>
            <a:r>
              <a:rPr lang="vi-VN" sz="2800" dirty="0"/>
              <a:t>Phân loại mã độc sử dụng Import Hash (imphash)</a:t>
            </a:r>
          </a:p>
        </p:txBody>
      </p:sp>
      <p:sp>
        <p:nvSpPr>
          <p:cNvPr id="3" name="Content Placeholder 2"/>
          <p:cNvSpPr>
            <a:spLocks noGrp="1"/>
          </p:cNvSpPr>
          <p:nvPr>
            <p:ph idx="1"/>
          </p:nvPr>
        </p:nvSpPr>
        <p:spPr>
          <a:xfrm>
            <a:off x="425196" y="1588525"/>
            <a:ext cx="8225028" cy="4867139"/>
          </a:xfrm>
        </p:spPr>
        <p:txBody>
          <a:bodyPr/>
          <a:lstStyle/>
          <a:p>
            <a:pPr algn="just"/>
            <a:endParaRPr lang="vi-VN" sz="1800" dirty="0"/>
          </a:p>
        </p:txBody>
      </p:sp>
      <p:pic>
        <p:nvPicPr>
          <p:cNvPr id="4" name="Picture 3"/>
          <p:cNvPicPr>
            <a:picLocks noChangeAspect="1"/>
          </p:cNvPicPr>
          <p:nvPr/>
        </p:nvPicPr>
        <p:blipFill>
          <a:blip r:embed="rId2"/>
          <a:stretch>
            <a:fillRect/>
          </a:stretch>
        </p:blipFill>
        <p:spPr>
          <a:xfrm>
            <a:off x="603573" y="4158136"/>
            <a:ext cx="6086076" cy="2297528"/>
          </a:xfrm>
          <a:prstGeom prst="rect">
            <a:avLst/>
          </a:prstGeom>
        </p:spPr>
      </p:pic>
      <p:pic>
        <p:nvPicPr>
          <p:cNvPr id="5" name="Picture 4"/>
          <p:cNvPicPr>
            <a:picLocks noChangeAspect="1"/>
          </p:cNvPicPr>
          <p:nvPr/>
        </p:nvPicPr>
        <p:blipFill>
          <a:blip r:embed="rId3"/>
          <a:stretch>
            <a:fillRect/>
          </a:stretch>
        </p:blipFill>
        <p:spPr>
          <a:xfrm>
            <a:off x="603573" y="1675323"/>
            <a:ext cx="6086076" cy="2396015"/>
          </a:xfrm>
          <a:prstGeom prst="rect">
            <a:avLst/>
          </a:prstGeom>
        </p:spPr>
      </p:pic>
    </p:spTree>
    <p:extLst>
      <p:ext uri="{BB962C8B-B14F-4D97-AF65-F5344CB8AC3E}">
        <p14:creationId xmlns:p14="http://schemas.microsoft.com/office/powerpoint/2010/main" val="3419844310"/>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0838" y="997594"/>
            <a:ext cx="8633744" cy="590931"/>
          </a:xfrm>
        </p:spPr>
        <p:txBody>
          <a:bodyPr/>
          <a:lstStyle/>
          <a:p>
            <a:r>
              <a:rPr lang="vi-VN" sz="2800" dirty="0"/>
              <a:t>Phân loại mã độc sử dụng </a:t>
            </a:r>
            <a:r>
              <a:rPr lang="vi-VN" sz="2800" dirty="0" smtClean="0"/>
              <a:t>Section Hash</a:t>
            </a:r>
            <a:endParaRPr lang="vi-VN" sz="2800" dirty="0"/>
          </a:p>
        </p:txBody>
      </p:sp>
      <p:sp>
        <p:nvSpPr>
          <p:cNvPr id="3" name="Content Placeholder 2"/>
          <p:cNvSpPr>
            <a:spLocks noGrp="1"/>
          </p:cNvSpPr>
          <p:nvPr>
            <p:ph idx="1"/>
          </p:nvPr>
        </p:nvSpPr>
        <p:spPr>
          <a:xfrm>
            <a:off x="425196" y="1588525"/>
            <a:ext cx="8225028" cy="4867139"/>
          </a:xfrm>
        </p:spPr>
        <p:txBody>
          <a:bodyPr/>
          <a:lstStyle/>
          <a:p>
            <a:pPr algn="just"/>
            <a:r>
              <a:rPr lang="en-US" sz="1800" dirty="0" smtClean="0"/>
              <a:t>Tương tự như Import Hash, Section Hash cũng giúp xác định các mã độc có liên quan đến nhau.</a:t>
            </a:r>
            <a:endParaRPr lang="vi-VN" sz="1800" dirty="0"/>
          </a:p>
        </p:txBody>
      </p:sp>
      <p:pic>
        <p:nvPicPr>
          <p:cNvPr id="6" name="Picture 5"/>
          <p:cNvPicPr>
            <a:picLocks noChangeAspect="1"/>
          </p:cNvPicPr>
          <p:nvPr/>
        </p:nvPicPr>
        <p:blipFill>
          <a:blip r:embed="rId2"/>
          <a:stretch>
            <a:fillRect/>
          </a:stretch>
        </p:blipFill>
        <p:spPr>
          <a:xfrm>
            <a:off x="425196" y="2682392"/>
            <a:ext cx="8157618" cy="1920612"/>
          </a:xfrm>
          <a:prstGeom prst="rect">
            <a:avLst/>
          </a:prstGeom>
        </p:spPr>
      </p:pic>
    </p:spTree>
    <p:extLst>
      <p:ext uri="{BB962C8B-B14F-4D97-AF65-F5344CB8AC3E}">
        <p14:creationId xmlns:p14="http://schemas.microsoft.com/office/powerpoint/2010/main" val="626968494"/>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0838" y="997594"/>
            <a:ext cx="8633744" cy="590931"/>
          </a:xfrm>
        </p:spPr>
        <p:txBody>
          <a:bodyPr/>
          <a:lstStyle/>
          <a:p>
            <a:r>
              <a:rPr lang="vi-VN" sz="2800" dirty="0"/>
              <a:t>Phân loại mã độc sử dụng </a:t>
            </a:r>
            <a:r>
              <a:rPr lang="en-US" sz="2800" dirty="0" err="1" smtClean="0"/>
              <a:t>Yara</a:t>
            </a:r>
            <a:endParaRPr lang="vi-VN" sz="2800" dirty="0"/>
          </a:p>
        </p:txBody>
      </p:sp>
      <p:sp>
        <p:nvSpPr>
          <p:cNvPr id="3" name="Content Placeholder 2"/>
          <p:cNvSpPr>
            <a:spLocks noGrp="1"/>
          </p:cNvSpPr>
          <p:nvPr>
            <p:ph idx="1"/>
          </p:nvPr>
        </p:nvSpPr>
        <p:spPr>
          <a:xfrm>
            <a:off x="425196" y="1588525"/>
            <a:ext cx="8429386" cy="4867139"/>
          </a:xfrm>
        </p:spPr>
        <p:txBody>
          <a:bodyPr/>
          <a:lstStyle/>
          <a:p>
            <a:pPr algn="just"/>
            <a:r>
              <a:rPr lang="en-US" sz="2200" dirty="0"/>
              <a:t>YARA </a:t>
            </a:r>
            <a:r>
              <a:rPr lang="en-US" sz="2200" dirty="0" err="1" smtClean="0"/>
              <a:t>là</a:t>
            </a:r>
            <a:r>
              <a:rPr lang="en-US" sz="2200" dirty="0" smtClean="0"/>
              <a:t> </a:t>
            </a:r>
            <a:r>
              <a:rPr lang="en-US" sz="2200" dirty="0" err="1"/>
              <a:t>một</a:t>
            </a:r>
            <a:r>
              <a:rPr lang="en-US" sz="2200" dirty="0"/>
              <a:t> </a:t>
            </a:r>
            <a:r>
              <a:rPr lang="en-US" sz="2200" dirty="0" err="1"/>
              <a:t>công</a:t>
            </a:r>
            <a:r>
              <a:rPr lang="en-US" sz="2200" dirty="0"/>
              <a:t> </a:t>
            </a:r>
            <a:r>
              <a:rPr lang="en-US" sz="2200" dirty="0" err="1"/>
              <a:t>cụ</a:t>
            </a:r>
            <a:r>
              <a:rPr lang="en-US" sz="2200" dirty="0"/>
              <a:t> </a:t>
            </a:r>
            <a:r>
              <a:rPr lang="en-US" sz="2200" dirty="0" err="1"/>
              <a:t>mạnh</a:t>
            </a:r>
            <a:r>
              <a:rPr lang="en-US" sz="2200" dirty="0"/>
              <a:t> </a:t>
            </a:r>
            <a:r>
              <a:rPr lang="en-US" sz="2200" dirty="0" err="1"/>
              <a:t>mẽ</a:t>
            </a:r>
            <a:r>
              <a:rPr lang="en-US" sz="2200" dirty="0"/>
              <a:t> </a:t>
            </a:r>
            <a:r>
              <a:rPr lang="en-US" sz="2200" dirty="0" err="1"/>
              <a:t>để</a:t>
            </a:r>
            <a:r>
              <a:rPr lang="en-US" sz="2200" dirty="0"/>
              <a:t> </a:t>
            </a:r>
            <a:r>
              <a:rPr lang="en-US" sz="2200" dirty="0" err="1"/>
              <a:t>nhận</a:t>
            </a:r>
            <a:r>
              <a:rPr lang="en-US" sz="2200" dirty="0"/>
              <a:t> </a:t>
            </a:r>
            <a:r>
              <a:rPr lang="en-US" sz="2200" dirty="0" err="1"/>
              <a:t>diện</a:t>
            </a:r>
            <a:r>
              <a:rPr lang="en-US" sz="2200" dirty="0"/>
              <a:t> </a:t>
            </a:r>
            <a:r>
              <a:rPr lang="en-US" sz="2200" dirty="0" err="1"/>
              <a:t>và</a:t>
            </a:r>
            <a:r>
              <a:rPr lang="en-US" sz="2200" dirty="0"/>
              <a:t> </a:t>
            </a:r>
            <a:r>
              <a:rPr lang="en-US" sz="2200" dirty="0" err="1"/>
              <a:t>phân</a:t>
            </a:r>
            <a:r>
              <a:rPr lang="en-US" sz="2200" dirty="0"/>
              <a:t> </a:t>
            </a:r>
            <a:r>
              <a:rPr lang="en-US" sz="2200" dirty="0" err="1"/>
              <a:t>loại</a:t>
            </a:r>
            <a:r>
              <a:rPr lang="en-US" sz="2200" dirty="0"/>
              <a:t> </a:t>
            </a:r>
            <a:r>
              <a:rPr lang="en-US" sz="2200" dirty="0" err="1"/>
              <a:t>mã</a:t>
            </a:r>
            <a:r>
              <a:rPr lang="en-US" sz="2200" dirty="0"/>
              <a:t> </a:t>
            </a:r>
            <a:r>
              <a:rPr lang="en-US" sz="2200" dirty="0" err="1"/>
              <a:t>độc</a:t>
            </a:r>
            <a:r>
              <a:rPr lang="en-US" sz="2200" dirty="0"/>
              <a:t>. </a:t>
            </a:r>
            <a:endParaRPr lang="en-US" sz="2200" dirty="0" smtClean="0"/>
          </a:p>
          <a:p>
            <a:pPr algn="just"/>
            <a:r>
              <a:rPr lang="en-US" sz="2200" dirty="0" err="1" smtClean="0"/>
              <a:t>Có</a:t>
            </a:r>
            <a:r>
              <a:rPr lang="en-US" sz="2200" dirty="0" smtClean="0"/>
              <a:t> </a:t>
            </a:r>
            <a:r>
              <a:rPr lang="en-US" sz="2200" dirty="0" err="1"/>
              <a:t>thể</a:t>
            </a:r>
            <a:r>
              <a:rPr lang="en-US" sz="2200" dirty="0"/>
              <a:t> </a:t>
            </a:r>
            <a:r>
              <a:rPr lang="en-US" sz="2200" dirty="0" err="1"/>
              <a:t>tạo</a:t>
            </a:r>
            <a:r>
              <a:rPr lang="en-US" sz="2200" dirty="0"/>
              <a:t> </a:t>
            </a:r>
            <a:r>
              <a:rPr lang="en-US" sz="2200" dirty="0" err="1"/>
              <a:t>các</a:t>
            </a:r>
            <a:r>
              <a:rPr lang="en-US" sz="2200" dirty="0"/>
              <a:t> </a:t>
            </a:r>
            <a:r>
              <a:rPr lang="en-US" sz="2200" dirty="0" err="1"/>
              <a:t>quy</a:t>
            </a:r>
            <a:r>
              <a:rPr lang="en-US" sz="2200" dirty="0"/>
              <a:t> </a:t>
            </a:r>
            <a:r>
              <a:rPr lang="en-US" sz="2200" dirty="0" err="1"/>
              <a:t>tắc</a:t>
            </a:r>
            <a:r>
              <a:rPr lang="en-US" sz="2200" dirty="0"/>
              <a:t> YARA </a:t>
            </a:r>
            <a:r>
              <a:rPr lang="en-US" sz="2200" dirty="0" err="1"/>
              <a:t>dựa</a:t>
            </a:r>
            <a:r>
              <a:rPr lang="en-US" sz="2200" dirty="0"/>
              <a:t> </a:t>
            </a:r>
            <a:r>
              <a:rPr lang="en-US" sz="2200" dirty="0" err="1"/>
              <a:t>trên</a:t>
            </a:r>
            <a:r>
              <a:rPr lang="en-US" sz="2200" dirty="0"/>
              <a:t> </a:t>
            </a:r>
            <a:r>
              <a:rPr lang="en-US" sz="2200" dirty="0" err="1"/>
              <a:t>thông</a:t>
            </a:r>
            <a:r>
              <a:rPr lang="en-US" sz="2200" dirty="0"/>
              <a:t> tin </a:t>
            </a:r>
            <a:r>
              <a:rPr lang="en-US" sz="2200" dirty="0" err="1"/>
              <a:t>văn</a:t>
            </a:r>
            <a:r>
              <a:rPr lang="en-US" sz="2200" dirty="0"/>
              <a:t> </a:t>
            </a:r>
            <a:r>
              <a:rPr lang="en-US" sz="2200" dirty="0" err="1"/>
              <a:t>bản</a:t>
            </a:r>
            <a:r>
              <a:rPr lang="en-US" sz="2200" dirty="0"/>
              <a:t> </a:t>
            </a:r>
            <a:r>
              <a:rPr lang="en-US" sz="2200" dirty="0" err="1" smtClean="0"/>
              <a:t>hoặc</a:t>
            </a:r>
            <a:r>
              <a:rPr lang="en-US" sz="2200" dirty="0" smtClean="0"/>
              <a:t> </a:t>
            </a:r>
            <a:r>
              <a:rPr lang="en-US" sz="2200" dirty="0" err="1"/>
              <a:t>nhị</a:t>
            </a:r>
            <a:r>
              <a:rPr lang="en-US" sz="2200" dirty="0"/>
              <a:t> </a:t>
            </a:r>
            <a:r>
              <a:rPr lang="en-US" sz="2200" dirty="0" err="1"/>
              <a:t>phân</a:t>
            </a:r>
            <a:r>
              <a:rPr lang="en-US" sz="2200" dirty="0"/>
              <a:t> </a:t>
            </a:r>
            <a:r>
              <a:rPr lang="en-US" sz="2200" dirty="0" err="1"/>
              <a:t>có</a:t>
            </a:r>
            <a:r>
              <a:rPr lang="en-US" sz="2200" dirty="0"/>
              <a:t> </a:t>
            </a:r>
            <a:r>
              <a:rPr lang="en-US" sz="2200" dirty="0" err="1"/>
              <a:t>trong</a:t>
            </a:r>
            <a:r>
              <a:rPr lang="en-US" sz="2200" dirty="0"/>
              <a:t> </a:t>
            </a:r>
            <a:r>
              <a:rPr lang="en-US" sz="2200" dirty="0" err="1"/>
              <a:t>mẫu</a:t>
            </a:r>
            <a:r>
              <a:rPr lang="en-US" sz="2200" dirty="0"/>
              <a:t> </a:t>
            </a:r>
            <a:r>
              <a:rPr lang="en-US" sz="2200" dirty="0" err="1" smtClean="0"/>
              <a:t>mã</a:t>
            </a:r>
            <a:r>
              <a:rPr lang="en-US" sz="2200" dirty="0" smtClean="0"/>
              <a:t> </a:t>
            </a:r>
            <a:r>
              <a:rPr lang="en-US" sz="2200" dirty="0" err="1" smtClean="0"/>
              <a:t>độc</a:t>
            </a:r>
            <a:r>
              <a:rPr lang="en-US" sz="2200" dirty="0" smtClean="0"/>
              <a:t>. </a:t>
            </a:r>
          </a:p>
          <a:p>
            <a:pPr algn="just"/>
            <a:r>
              <a:rPr lang="en-US" sz="2200" dirty="0" err="1" smtClean="0"/>
              <a:t>Các</a:t>
            </a:r>
            <a:r>
              <a:rPr lang="en-US" sz="2200" dirty="0" smtClean="0"/>
              <a:t> </a:t>
            </a:r>
            <a:r>
              <a:rPr lang="en-US" sz="2200" dirty="0" err="1"/>
              <a:t>quy</a:t>
            </a:r>
            <a:r>
              <a:rPr lang="en-US" sz="2200" dirty="0"/>
              <a:t> </a:t>
            </a:r>
            <a:r>
              <a:rPr lang="en-US" sz="2200" dirty="0" err="1"/>
              <a:t>tắc</a:t>
            </a:r>
            <a:r>
              <a:rPr lang="en-US" sz="2200" dirty="0"/>
              <a:t> YARA </a:t>
            </a:r>
            <a:r>
              <a:rPr lang="en-US" sz="2200" dirty="0" err="1"/>
              <a:t>này</a:t>
            </a:r>
            <a:r>
              <a:rPr lang="en-US" sz="2200" dirty="0"/>
              <a:t> </a:t>
            </a:r>
            <a:r>
              <a:rPr lang="en-US" sz="2200" dirty="0" err="1"/>
              <a:t>bao</a:t>
            </a:r>
            <a:r>
              <a:rPr lang="en-US" sz="2200" dirty="0"/>
              <a:t> </a:t>
            </a:r>
            <a:r>
              <a:rPr lang="en-US" sz="2200" dirty="0" err="1"/>
              <a:t>gồm</a:t>
            </a:r>
            <a:r>
              <a:rPr lang="en-US" sz="2200" dirty="0"/>
              <a:t> </a:t>
            </a:r>
            <a:r>
              <a:rPr lang="en-US" sz="2200" dirty="0" err="1"/>
              <a:t>một</a:t>
            </a:r>
            <a:r>
              <a:rPr lang="en-US" sz="2200" dirty="0"/>
              <a:t> </a:t>
            </a:r>
            <a:r>
              <a:rPr lang="en-US" sz="2200" dirty="0" err="1"/>
              <a:t>tập</a:t>
            </a:r>
            <a:r>
              <a:rPr lang="en-US" sz="2200" dirty="0"/>
              <a:t> </a:t>
            </a:r>
            <a:r>
              <a:rPr lang="en-US" sz="2200" dirty="0" err="1"/>
              <a:t>hợp</a:t>
            </a:r>
            <a:r>
              <a:rPr lang="en-US" sz="2200" dirty="0"/>
              <a:t> </a:t>
            </a:r>
            <a:r>
              <a:rPr lang="en-US" sz="2200" dirty="0" err="1"/>
              <a:t>các</a:t>
            </a:r>
            <a:r>
              <a:rPr lang="en-US" sz="2200" dirty="0"/>
              <a:t> </a:t>
            </a:r>
            <a:r>
              <a:rPr lang="en-US" sz="2200" dirty="0" err="1"/>
              <a:t>chuỗi</a:t>
            </a:r>
            <a:r>
              <a:rPr lang="en-US" sz="2200" dirty="0"/>
              <a:t> </a:t>
            </a:r>
            <a:r>
              <a:rPr lang="en-US" sz="2200" dirty="0" err="1"/>
              <a:t>và</a:t>
            </a:r>
            <a:r>
              <a:rPr lang="en-US" sz="2200" dirty="0"/>
              <a:t> </a:t>
            </a:r>
            <a:r>
              <a:rPr lang="en-US" sz="2200" dirty="0" err="1"/>
              <a:t>một</a:t>
            </a:r>
            <a:r>
              <a:rPr lang="en-US" sz="2200" dirty="0"/>
              <a:t> </a:t>
            </a:r>
            <a:r>
              <a:rPr lang="en-US" sz="2200" dirty="0" err="1"/>
              <a:t>biểu</a:t>
            </a:r>
            <a:r>
              <a:rPr lang="en-US" sz="2200" dirty="0"/>
              <a:t> </a:t>
            </a:r>
            <a:r>
              <a:rPr lang="en-US" sz="2200" dirty="0" err="1" smtClean="0"/>
              <a:t>thức</a:t>
            </a:r>
            <a:r>
              <a:rPr lang="en-US" sz="2200" dirty="0" smtClean="0"/>
              <a:t> logic. </a:t>
            </a:r>
            <a:r>
              <a:rPr lang="en-US" sz="2200" dirty="0" err="1" smtClean="0"/>
              <a:t>Những</a:t>
            </a:r>
            <a:r>
              <a:rPr lang="en-US" sz="2200" dirty="0" smtClean="0"/>
              <a:t> </a:t>
            </a:r>
            <a:r>
              <a:rPr lang="en-US" sz="2200" dirty="0" err="1"/>
              <a:t>quy</a:t>
            </a:r>
            <a:r>
              <a:rPr lang="en-US" sz="2200" dirty="0"/>
              <a:t> </a:t>
            </a:r>
            <a:r>
              <a:rPr lang="en-US" sz="2200" dirty="0" err="1"/>
              <a:t>tắc</a:t>
            </a:r>
            <a:r>
              <a:rPr lang="en-US" sz="2200" dirty="0"/>
              <a:t> </a:t>
            </a:r>
            <a:r>
              <a:rPr lang="en-US" sz="2200" dirty="0" err="1" smtClean="0"/>
              <a:t>sau</a:t>
            </a:r>
            <a:r>
              <a:rPr lang="en-US" sz="2200" dirty="0" smtClean="0"/>
              <a:t> </a:t>
            </a:r>
            <a:r>
              <a:rPr lang="en-US" sz="2200" dirty="0" err="1" smtClean="0"/>
              <a:t>khi</a:t>
            </a:r>
            <a:r>
              <a:rPr lang="en-US" sz="2200" dirty="0" smtClean="0"/>
              <a:t> </a:t>
            </a:r>
            <a:r>
              <a:rPr lang="en-US" sz="2200" dirty="0" err="1" smtClean="0"/>
              <a:t>được</a:t>
            </a:r>
            <a:r>
              <a:rPr lang="en-US" sz="2200" dirty="0" smtClean="0"/>
              <a:t> </a:t>
            </a:r>
            <a:r>
              <a:rPr lang="en-US" sz="2200" dirty="0" err="1" smtClean="0"/>
              <a:t>viết</a:t>
            </a:r>
            <a:r>
              <a:rPr lang="en-US" sz="2200" dirty="0" smtClean="0"/>
              <a:t> </a:t>
            </a:r>
            <a:r>
              <a:rPr lang="en-US" sz="2200" dirty="0" err="1" smtClean="0"/>
              <a:t>có</a:t>
            </a:r>
            <a:r>
              <a:rPr lang="en-US" sz="2200" dirty="0" smtClean="0"/>
              <a:t> </a:t>
            </a:r>
            <a:r>
              <a:rPr lang="en-US" sz="2200" dirty="0" err="1" smtClean="0"/>
              <a:t>thể</a:t>
            </a:r>
            <a:r>
              <a:rPr lang="en-US" sz="2200" dirty="0" smtClean="0"/>
              <a:t> </a:t>
            </a:r>
            <a:r>
              <a:rPr lang="en-US" sz="2200" dirty="0" err="1" smtClean="0"/>
              <a:t>dùng</a:t>
            </a:r>
            <a:r>
              <a:rPr lang="en-US" sz="2200" dirty="0" smtClean="0"/>
              <a:t> </a:t>
            </a:r>
            <a:r>
              <a:rPr lang="en-US" sz="2200" dirty="0" err="1"/>
              <a:t>để</a:t>
            </a:r>
            <a:r>
              <a:rPr lang="en-US" sz="2200" dirty="0"/>
              <a:t> </a:t>
            </a:r>
            <a:r>
              <a:rPr lang="en-US" sz="2200" dirty="0" err="1"/>
              <a:t>quét</a:t>
            </a:r>
            <a:r>
              <a:rPr lang="en-US" sz="2200" dirty="0"/>
              <a:t> </a:t>
            </a:r>
            <a:r>
              <a:rPr lang="en-US" sz="2200" dirty="0" err="1"/>
              <a:t>tệp</a:t>
            </a:r>
            <a:r>
              <a:rPr lang="en-US" sz="2200" dirty="0"/>
              <a:t> tin </a:t>
            </a:r>
            <a:r>
              <a:rPr lang="en-US" sz="2200" dirty="0" err="1"/>
              <a:t>bằng</a:t>
            </a:r>
            <a:r>
              <a:rPr lang="en-US" sz="2200" dirty="0"/>
              <a:t> </a:t>
            </a:r>
            <a:r>
              <a:rPr lang="en-US" sz="2200" dirty="0" err="1"/>
              <a:t>công</a:t>
            </a:r>
            <a:r>
              <a:rPr lang="en-US" sz="2200" dirty="0"/>
              <a:t> </a:t>
            </a:r>
            <a:r>
              <a:rPr lang="en-US" sz="2200" dirty="0" err="1"/>
              <a:t>cụ</a:t>
            </a:r>
            <a:r>
              <a:rPr lang="en-US" sz="2200" dirty="0"/>
              <a:t> YARA </a:t>
            </a:r>
            <a:r>
              <a:rPr lang="en-US" sz="2200" dirty="0" err="1"/>
              <a:t>hoặc</a:t>
            </a:r>
            <a:r>
              <a:rPr lang="en-US" sz="2200" dirty="0"/>
              <a:t> </a:t>
            </a:r>
            <a:r>
              <a:rPr lang="en-US" sz="2200" dirty="0" err="1" smtClean="0"/>
              <a:t>có</a:t>
            </a:r>
            <a:r>
              <a:rPr lang="en-US" sz="2200" dirty="0" smtClean="0"/>
              <a:t> </a:t>
            </a:r>
            <a:r>
              <a:rPr lang="en-US" sz="2200" dirty="0" err="1"/>
              <a:t>thể</a:t>
            </a:r>
            <a:r>
              <a:rPr lang="en-US" sz="2200" dirty="0"/>
              <a:t> </a:t>
            </a:r>
            <a:r>
              <a:rPr lang="en-US" sz="2200" dirty="0" err="1"/>
              <a:t>sử</a:t>
            </a:r>
            <a:r>
              <a:rPr lang="en-US" sz="2200" dirty="0"/>
              <a:t> </a:t>
            </a:r>
            <a:r>
              <a:rPr lang="en-US" sz="2200" dirty="0" err="1"/>
              <a:t>dụng</a:t>
            </a:r>
            <a:r>
              <a:rPr lang="en-US" sz="2200" dirty="0"/>
              <a:t> </a:t>
            </a:r>
            <a:r>
              <a:rPr lang="en-US" sz="2200" dirty="0" err="1"/>
              <a:t>yara</a:t>
            </a:r>
            <a:r>
              <a:rPr lang="en-US" sz="2200" dirty="0"/>
              <a:t>-python </a:t>
            </a:r>
            <a:r>
              <a:rPr lang="en-US" sz="2200" dirty="0" err="1"/>
              <a:t>để</a:t>
            </a:r>
            <a:r>
              <a:rPr lang="en-US" sz="2200" dirty="0"/>
              <a:t> </a:t>
            </a:r>
            <a:r>
              <a:rPr lang="en-US" sz="2200" dirty="0" err="1"/>
              <a:t>tích</a:t>
            </a:r>
            <a:r>
              <a:rPr lang="en-US" sz="2200" dirty="0"/>
              <a:t> </a:t>
            </a:r>
            <a:r>
              <a:rPr lang="en-US" sz="2200" dirty="0" err="1"/>
              <a:t>hợp</a:t>
            </a:r>
            <a:r>
              <a:rPr lang="en-US" sz="2200" dirty="0"/>
              <a:t> </a:t>
            </a:r>
            <a:r>
              <a:rPr lang="en-US" sz="2200" dirty="0" err="1"/>
              <a:t>với</a:t>
            </a:r>
            <a:r>
              <a:rPr lang="en-US" sz="2200" dirty="0"/>
              <a:t> </a:t>
            </a:r>
            <a:r>
              <a:rPr lang="en-US" sz="2200" dirty="0" err="1"/>
              <a:t>các</a:t>
            </a:r>
            <a:r>
              <a:rPr lang="en-US" sz="2200" dirty="0"/>
              <a:t> </a:t>
            </a:r>
            <a:r>
              <a:rPr lang="en-US" sz="2200" dirty="0" err="1"/>
              <a:t>công</a:t>
            </a:r>
            <a:r>
              <a:rPr lang="en-US" sz="2200" dirty="0"/>
              <a:t> </a:t>
            </a:r>
            <a:r>
              <a:rPr lang="en-US" sz="2200" dirty="0" err="1" smtClean="0"/>
              <a:t>cụ</a:t>
            </a:r>
            <a:r>
              <a:rPr lang="en-US" sz="2200" dirty="0" smtClean="0"/>
              <a:t> </a:t>
            </a:r>
            <a:r>
              <a:rPr lang="en-US" sz="2200" dirty="0" err="1" smtClean="0"/>
              <a:t>khác</a:t>
            </a:r>
            <a:r>
              <a:rPr lang="en-US" sz="2200" dirty="0" smtClean="0"/>
              <a:t>.</a:t>
            </a:r>
          </a:p>
          <a:p>
            <a:pPr algn="just"/>
            <a:r>
              <a:rPr lang="vi-VN" sz="2200" dirty="0" smtClean="0"/>
              <a:t>http</a:t>
            </a:r>
            <a:r>
              <a:rPr lang="vi-VN" sz="2200" dirty="0"/>
              <a:t>:/​/​virustotal.​github.​io/​yara/</a:t>
            </a:r>
            <a:r>
              <a:rPr lang="vi-VN" sz="2200" dirty="0" smtClean="0"/>
              <a:t>​</a:t>
            </a:r>
            <a:endParaRPr lang="en-US" sz="2200" dirty="0" smtClean="0"/>
          </a:p>
          <a:p>
            <a:pPr algn="just"/>
            <a:r>
              <a:rPr lang="vi-VN" sz="2200" dirty="0"/>
              <a:t>http:/​/​yara.​readthedocs.​io/​en/​v3.​7.​</a:t>
            </a:r>
            <a:r>
              <a:rPr lang="vi-VN" sz="2200" dirty="0" smtClean="0"/>
              <a:t>0/writingrules</a:t>
            </a:r>
            <a:r>
              <a:rPr lang="vi-VN" sz="2200" dirty="0"/>
              <a:t>.​</a:t>
            </a:r>
            <a:r>
              <a:rPr lang="vi-VN" sz="2200" dirty="0" smtClean="0"/>
              <a:t>html</a:t>
            </a:r>
            <a:endParaRPr lang="vi-VN" sz="2200" dirty="0"/>
          </a:p>
        </p:txBody>
      </p:sp>
    </p:spTree>
    <p:extLst>
      <p:ext uri="{BB962C8B-B14F-4D97-AF65-F5344CB8AC3E}">
        <p14:creationId xmlns:p14="http://schemas.microsoft.com/office/powerpoint/2010/main" val="2122477170"/>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0838" y="997594"/>
            <a:ext cx="8633744" cy="590931"/>
          </a:xfrm>
        </p:spPr>
        <p:txBody>
          <a:bodyPr/>
          <a:lstStyle/>
          <a:p>
            <a:r>
              <a:rPr lang="vi-VN" sz="2800" dirty="0"/>
              <a:t>Phân loại mã độc sử dụng </a:t>
            </a:r>
            <a:r>
              <a:rPr lang="en-US" sz="2800" dirty="0" err="1" smtClean="0"/>
              <a:t>Yara</a:t>
            </a:r>
            <a:endParaRPr lang="vi-VN" sz="2800" dirty="0"/>
          </a:p>
        </p:txBody>
      </p:sp>
      <p:sp>
        <p:nvSpPr>
          <p:cNvPr id="3" name="Content Placeholder 2"/>
          <p:cNvSpPr>
            <a:spLocks noGrp="1"/>
          </p:cNvSpPr>
          <p:nvPr>
            <p:ph idx="1"/>
          </p:nvPr>
        </p:nvSpPr>
        <p:spPr>
          <a:xfrm>
            <a:off x="425196" y="1588525"/>
            <a:ext cx="8429386" cy="4867139"/>
          </a:xfrm>
        </p:spPr>
        <p:txBody>
          <a:bodyPr/>
          <a:lstStyle/>
          <a:p>
            <a:pPr algn="just"/>
            <a:r>
              <a:rPr lang="en-US" sz="1800" dirty="0" err="1"/>
              <a:t>Quy</a:t>
            </a:r>
            <a:r>
              <a:rPr lang="en-US" sz="1800" dirty="0"/>
              <a:t> </a:t>
            </a:r>
            <a:r>
              <a:rPr lang="en-US" sz="1800" dirty="0" err="1"/>
              <a:t>tắc</a:t>
            </a:r>
            <a:r>
              <a:rPr lang="en-US" sz="1800" dirty="0"/>
              <a:t> YARA </a:t>
            </a:r>
            <a:r>
              <a:rPr lang="en-US" sz="1800" dirty="0" err="1"/>
              <a:t>bao</a:t>
            </a:r>
            <a:r>
              <a:rPr lang="en-US" sz="1800" dirty="0"/>
              <a:t> </a:t>
            </a:r>
            <a:r>
              <a:rPr lang="en-US" sz="1800" dirty="0" err="1"/>
              <a:t>gồm</a:t>
            </a:r>
            <a:r>
              <a:rPr lang="en-US" sz="1800" dirty="0"/>
              <a:t> </a:t>
            </a:r>
            <a:r>
              <a:rPr lang="en-US" sz="1800" dirty="0" err="1"/>
              <a:t>các</a:t>
            </a:r>
            <a:r>
              <a:rPr lang="en-US" sz="1800" dirty="0"/>
              <a:t> </a:t>
            </a:r>
            <a:r>
              <a:rPr lang="en-US" sz="1800" dirty="0" err="1"/>
              <a:t>thành</a:t>
            </a:r>
            <a:r>
              <a:rPr lang="en-US" sz="1800" dirty="0"/>
              <a:t> </a:t>
            </a:r>
            <a:r>
              <a:rPr lang="en-US" sz="1800" dirty="0" err="1"/>
              <a:t>phần</a:t>
            </a:r>
            <a:r>
              <a:rPr lang="en-US" sz="1800" dirty="0"/>
              <a:t> </a:t>
            </a:r>
            <a:r>
              <a:rPr lang="en-US" sz="1800" dirty="0" err="1"/>
              <a:t>sau</a:t>
            </a:r>
            <a:r>
              <a:rPr lang="en-US" sz="1800" dirty="0" smtClean="0"/>
              <a:t>:</a:t>
            </a:r>
          </a:p>
          <a:p>
            <a:pPr lvl="1" algn="just"/>
            <a:r>
              <a:rPr lang="vi-VN" sz="1800" dirty="0"/>
              <a:t>Rule identifier (Định danh quy tắc): Đây là tên mô tả quy </a:t>
            </a:r>
            <a:r>
              <a:rPr lang="vi-VN" sz="1800" dirty="0" smtClean="0"/>
              <a:t>tắc. </a:t>
            </a:r>
            <a:r>
              <a:rPr lang="vi-VN" sz="1800" dirty="0"/>
              <a:t>Các định danh quy tắc có thể chứa bất kỳ ký tự chữ và số nào cùng với ký tự gạch dưới, nhưng ký tự đầu tiên không thể là một chữ số. Các định danh quy tắc phân biệt chữ hoa chữ thường và không vượt quá 128 ký </a:t>
            </a:r>
            <a:r>
              <a:rPr lang="vi-VN" sz="1800" dirty="0" smtClean="0"/>
              <a:t>tự.</a:t>
            </a:r>
            <a:endParaRPr lang="en-US" sz="1800" dirty="0"/>
          </a:p>
          <a:p>
            <a:pPr lvl="1" algn="just"/>
            <a:r>
              <a:rPr lang="vi-VN" sz="1800" dirty="0" smtClean="0"/>
              <a:t>String </a:t>
            </a:r>
            <a:r>
              <a:rPr lang="vi-VN" sz="1800" dirty="0"/>
              <a:t>Definition (Định nghĩa chuỗi): Đây là phần mà các chuỗi </a:t>
            </a:r>
            <a:r>
              <a:rPr lang="vi-VN" sz="1800" dirty="0" smtClean="0"/>
              <a:t>sẽ </a:t>
            </a:r>
            <a:r>
              <a:rPr lang="vi-VN" sz="1800" dirty="0"/>
              <a:t>được định nghĩa và sử dụng trong quy tắc. Phần này có thể bị bỏ qua nếu quy tắc không phụ thuộc vào bất kỳ chuỗi nào. Mỗi chuỗi có một định danh được tạo bởi ký tự $ theo sau là một chuỗi gồm các ký tự chữ và số cùng với ký tự gạch dưới. </a:t>
            </a:r>
            <a:endParaRPr lang="en-US" sz="1800" dirty="0" smtClean="0"/>
          </a:p>
          <a:p>
            <a:pPr lvl="1" algn="just"/>
            <a:r>
              <a:rPr lang="vi-VN" sz="1800" dirty="0" smtClean="0"/>
              <a:t>Condition </a:t>
            </a:r>
            <a:r>
              <a:rPr lang="vi-VN" sz="1800" dirty="0"/>
              <a:t>Section (Phần điều kiện): </a:t>
            </a:r>
            <a:r>
              <a:rPr lang="en-US" sz="1800" dirty="0" err="1" smtClean="0"/>
              <a:t>là</a:t>
            </a:r>
            <a:r>
              <a:rPr lang="en-US" sz="1800" dirty="0" smtClean="0"/>
              <a:t> </a:t>
            </a:r>
            <a:r>
              <a:rPr lang="en-US" sz="1800" dirty="0" err="1" smtClean="0"/>
              <a:t>nơi</a:t>
            </a:r>
            <a:r>
              <a:rPr lang="en-US" sz="1800" dirty="0" smtClean="0"/>
              <a:t> </a:t>
            </a:r>
            <a:r>
              <a:rPr lang="vi-VN" sz="1800" dirty="0" smtClean="0"/>
              <a:t>logic </a:t>
            </a:r>
            <a:r>
              <a:rPr lang="vi-VN" sz="1800" dirty="0"/>
              <a:t>của quy tắc được đặt. Phần này phải chứa một biểu thức Boolean xác định điều kiện mà quy tắc sẽ khớp hoặc không khớp.</a:t>
            </a:r>
          </a:p>
          <a:p>
            <a:pPr lvl="1" algn="just"/>
            <a:endParaRPr lang="vi-VN" sz="1800" dirty="0"/>
          </a:p>
          <a:p>
            <a:pPr lvl="1" algn="just"/>
            <a:endParaRPr lang="vi-VN" sz="2200" dirty="0"/>
          </a:p>
        </p:txBody>
      </p:sp>
    </p:spTree>
    <p:extLst>
      <p:ext uri="{BB962C8B-B14F-4D97-AF65-F5344CB8AC3E}">
        <p14:creationId xmlns:p14="http://schemas.microsoft.com/office/powerpoint/2010/main" val="1396767669"/>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sz="3600" dirty="0"/>
              <a:t>Phân loại mã độc sử dụng </a:t>
            </a:r>
            <a:r>
              <a:rPr lang="en-US" sz="3600" dirty="0" err="1"/>
              <a:t>Yara</a:t>
            </a:r>
            <a:endParaRPr lang="vi-VN" sz="3600" dirty="0"/>
          </a:p>
        </p:txBody>
      </p:sp>
      <p:sp>
        <p:nvSpPr>
          <p:cNvPr id="3" name="Content Placeholder 2"/>
          <p:cNvSpPr>
            <a:spLocks noGrp="1"/>
          </p:cNvSpPr>
          <p:nvPr>
            <p:ph idx="1"/>
          </p:nvPr>
        </p:nvSpPr>
        <p:spPr>
          <a:xfrm>
            <a:off x="425195" y="1739154"/>
            <a:ext cx="7783139" cy="4810502"/>
          </a:xfrm>
        </p:spPr>
        <p:txBody>
          <a:bodyPr/>
          <a:lstStyle/>
          <a:p>
            <a:r>
              <a:rPr lang="en-US" dirty="0" err="1" smtClean="0"/>
              <a:t>Ví</a:t>
            </a:r>
            <a:r>
              <a:rPr lang="en-US" dirty="0" smtClean="0"/>
              <a:t> </a:t>
            </a:r>
            <a:r>
              <a:rPr lang="en-US" dirty="0" err="1" smtClean="0"/>
              <a:t>dụ</a:t>
            </a:r>
            <a:r>
              <a:rPr lang="en-US" dirty="0" smtClean="0"/>
              <a:t> </a:t>
            </a:r>
            <a:r>
              <a:rPr lang="en-US" dirty="0" err="1" smtClean="0"/>
              <a:t>luật</a:t>
            </a:r>
            <a:r>
              <a:rPr lang="en-US" dirty="0" smtClean="0"/>
              <a:t> YARA</a:t>
            </a:r>
          </a:p>
          <a:p>
            <a:pPr marL="0" indent="0">
              <a:lnSpc>
                <a:spcPct val="100000"/>
              </a:lnSpc>
              <a:spcBef>
                <a:spcPts val="0"/>
              </a:spcBef>
              <a:buNone/>
            </a:pPr>
            <a:r>
              <a:rPr lang="en-US" sz="1800" dirty="0" smtClean="0">
                <a:latin typeface="Courier New" panose="02070309020205020404" pitchFamily="49" charset="0"/>
                <a:cs typeface="Courier New" panose="02070309020205020404" pitchFamily="49" charset="0"/>
              </a:rPr>
              <a:t>rule </a:t>
            </a:r>
            <a:r>
              <a:rPr lang="en-US" sz="1800" dirty="0" err="1">
                <a:latin typeface="Courier New" panose="02070309020205020404" pitchFamily="49" charset="0"/>
                <a:cs typeface="Courier New" panose="02070309020205020404" pitchFamily="49" charset="0"/>
              </a:rPr>
              <a:t>suspicious_strings</a:t>
            </a:r>
            <a:endParaRPr lang="en-US" sz="1800" dirty="0">
              <a:latin typeface="Courier New" panose="02070309020205020404" pitchFamily="49" charset="0"/>
              <a:cs typeface="Courier New" panose="02070309020205020404" pitchFamily="49" charset="0"/>
            </a:endParaRPr>
          </a:p>
          <a:p>
            <a:pPr marL="0" indent="0">
              <a:lnSpc>
                <a:spcPct val="100000"/>
              </a:lnSpc>
              <a:spcBef>
                <a:spcPts val="0"/>
              </a:spcBef>
              <a:buNone/>
            </a:pPr>
            <a:r>
              <a:rPr lang="en-US" sz="1800" dirty="0">
                <a:latin typeface="Courier New" panose="02070309020205020404" pitchFamily="49" charset="0"/>
                <a:cs typeface="Courier New" panose="02070309020205020404" pitchFamily="49" charset="0"/>
              </a:rPr>
              <a:t>{</a:t>
            </a:r>
          </a:p>
          <a:p>
            <a:pPr marL="0" indent="0">
              <a:lnSpc>
                <a:spcPct val="100000"/>
              </a:lnSpc>
              <a:spcBef>
                <a:spcPts val="0"/>
              </a:spcBef>
              <a:buNone/>
            </a:pPr>
            <a:r>
              <a:rPr lang="en-US" sz="1800" dirty="0" smtClean="0">
                <a:latin typeface="Courier New" panose="02070309020205020404" pitchFamily="49" charset="0"/>
                <a:cs typeface="Courier New" panose="02070309020205020404" pitchFamily="49" charset="0"/>
              </a:rPr>
              <a:t>  strings</a:t>
            </a:r>
            <a:r>
              <a:rPr lang="en-US" sz="1800" dirty="0">
                <a:latin typeface="Courier New" panose="02070309020205020404" pitchFamily="49" charset="0"/>
                <a:cs typeface="Courier New" panose="02070309020205020404" pitchFamily="49" charset="0"/>
              </a:rPr>
              <a:t>:</a:t>
            </a:r>
          </a:p>
          <a:p>
            <a:pPr marL="0" indent="0">
              <a:lnSpc>
                <a:spcPct val="100000"/>
              </a:lnSpc>
              <a:spcBef>
                <a:spcPts val="0"/>
              </a:spcBef>
              <a:buNone/>
            </a:pPr>
            <a:r>
              <a:rPr lang="en-US" sz="1800" dirty="0">
                <a:latin typeface="Courier New" panose="02070309020205020404" pitchFamily="49" charset="0"/>
                <a:cs typeface="Courier New" panose="02070309020205020404" pitchFamily="49" charset="0"/>
              </a:rPr>
              <a:t>    </a:t>
            </a:r>
            <a:r>
              <a:rPr lang="en-US" sz="1800" dirty="0" smtClean="0">
                <a:latin typeface="Courier New" panose="02070309020205020404" pitchFamily="49" charset="0"/>
                <a:cs typeface="Courier New" panose="02070309020205020404" pitchFamily="49" charset="0"/>
              </a:rPr>
              <a:t>$</a:t>
            </a:r>
            <a:r>
              <a:rPr lang="en-US" sz="1800" dirty="0">
                <a:latin typeface="Courier New" panose="02070309020205020404" pitchFamily="49" charset="0"/>
                <a:cs typeface="Courier New" panose="02070309020205020404" pitchFamily="49" charset="0"/>
              </a:rPr>
              <a:t>a = "</a:t>
            </a:r>
            <a:r>
              <a:rPr lang="en-US" sz="1800" dirty="0" err="1">
                <a:latin typeface="Courier New" panose="02070309020205020404" pitchFamily="49" charset="0"/>
                <a:cs typeface="Courier New" panose="02070309020205020404" pitchFamily="49" charset="0"/>
              </a:rPr>
              <a:t>Synflooding</a:t>
            </a:r>
            <a:r>
              <a:rPr lang="en-US" sz="1800" dirty="0">
                <a:latin typeface="Courier New" panose="02070309020205020404" pitchFamily="49" charset="0"/>
                <a:cs typeface="Courier New" panose="02070309020205020404" pitchFamily="49" charset="0"/>
              </a:rPr>
              <a:t>"</a:t>
            </a:r>
          </a:p>
          <a:p>
            <a:pPr marL="0" indent="0">
              <a:lnSpc>
                <a:spcPct val="100000"/>
              </a:lnSpc>
              <a:spcBef>
                <a:spcPts val="0"/>
              </a:spcBef>
              <a:buNone/>
            </a:pPr>
            <a:r>
              <a:rPr lang="en-US" sz="1800" dirty="0">
                <a:latin typeface="Courier New" panose="02070309020205020404" pitchFamily="49" charset="0"/>
                <a:cs typeface="Courier New" panose="02070309020205020404" pitchFamily="49" charset="0"/>
              </a:rPr>
              <a:t>    $b = "</a:t>
            </a:r>
            <a:r>
              <a:rPr lang="en-US" sz="1800" dirty="0" err="1">
                <a:latin typeface="Courier New" panose="02070309020205020404" pitchFamily="49" charset="0"/>
                <a:cs typeface="Courier New" panose="02070309020205020404" pitchFamily="49" charset="0"/>
              </a:rPr>
              <a:t>Portscanner</a:t>
            </a:r>
            <a:r>
              <a:rPr lang="en-US" sz="1800" dirty="0">
                <a:latin typeface="Courier New" panose="02070309020205020404" pitchFamily="49" charset="0"/>
                <a:cs typeface="Courier New" panose="02070309020205020404" pitchFamily="49" charset="0"/>
              </a:rPr>
              <a:t>"</a:t>
            </a:r>
          </a:p>
          <a:p>
            <a:pPr marL="0" indent="0">
              <a:lnSpc>
                <a:spcPct val="100000"/>
              </a:lnSpc>
              <a:spcBef>
                <a:spcPts val="0"/>
              </a:spcBef>
              <a:buNone/>
            </a:pPr>
            <a:r>
              <a:rPr lang="en-US" sz="1800" dirty="0">
                <a:latin typeface="Courier New" panose="02070309020205020404" pitchFamily="49" charset="0"/>
                <a:cs typeface="Courier New" panose="02070309020205020404" pitchFamily="49" charset="0"/>
              </a:rPr>
              <a:t>    $c = "</a:t>
            </a:r>
            <a:r>
              <a:rPr lang="en-US" sz="1800" dirty="0" err="1">
                <a:latin typeface="Courier New" panose="02070309020205020404" pitchFamily="49" charset="0"/>
                <a:cs typeface="Courier New" panose="02070309020205020404" pitchFamily="49" charset="0"/>
              </a:rPr>
              <a:t>Keylogger</a:t>
            </a:r>
            <a:r>
              <a:rPr lang="en-US" sz="1800" dirty="0">
                <a:latin typeface="Courier New" panose="02070309020205020404" pitchFamily="49" charset="0"/>
                <a:cs typeface="Courier New" panose="02070309020205020404" pitchFamily="49" charset="0"/>
              </a:rPr>
              <a:t>"</a:t>
            </a:r>
          </a:p>
          <a:p>
            <a:pPr marL="0" indent="0">
              <a:lnSpc>
                <a:spcPct val="100000"/>
              </a:lnSpc>
              <a:spcBef>
                <a:spcPts val="0"/>
              </a:spcBef>
              <a:buNone/>
            </a:pPr>
            <a:endParaRPr lang="en-US" sz="1800" dirty="0">
              <a:latin typeface="Courier New" panose="02070309020205020404" pitchFamily="49" charset="0"/>
              <a:cs typeface="Courier New" panose="02070309020205020404" pitchFamily="49" charset="0"/>
            </a:endParaRPr>
          </a:p>
          <a:p>
            <a:pPr marL="0" indent="0">
              <a:lnSpc>
                <a:spcPct val="100000"/>
              </a:lnSpc>
              <a:spcBef>
                <a:spcPts val="0"/>
              </a:spcBef>
              <a:buNone/>
            </a:pPr>
            <a:r>
              <a:rPr lang="en-US" sz="1800" dirty="0" smtClean="0">
                <a:latin typeface="Courier New" panose="02070309020205020404" pitchFamily="49" charset="0"/>
                <a:cs typeface="Courier New" panose="02070309020205020404" pitchFamily="49" charset="0"/>
              </a:rPr>
              <a:t>  condition:</a:t>
            </a:r>
            <a:endParaRPr lang="en-US" sz="1800" dirty="0">
              <a:latin typeface="Courier New" panose="02070309020205020404" pitchFamily="49" charset="0"/>
              <a:cs typeface="Courier New" panose="02070309020205020404" pitchFamily="49" charset="0"/>
            </a:endParaRPr>
          </a:p>
          <a:p>
            <a:pPr marL="0" indent="0">
              <a:lnSpc>
                <a:spcPct val="100000"/>
              </a:lnSpc>
              <a:spcBef>
                <a:spcPts val="0"/>
              </a:spcBef>
              <a:buNone/>
            </a:pPr>
            <a:r>
              <a:rPr lang="en-US" sz="1800" dirty="0">
                <a:latin typeface="Courier New" panose="02070309020205020404" pitchFamily="49" charset="0"/>
                <a:cs typeface="Courier New" panose="02070309020205020404" pitchFamily="49" charset="0"/>
              </a:rPr>
              <a:t>    ($a or $b or $c)</a:t>
            </a:r>
          </a:p>
          <a:p>
            <a:pPr marL="0" indent="0">
              <a:lnSpc>
                <a:spcPct val="100000"/>
              </a:lnSpc>
              <a:spcBef>
                <a:spcPts val="0"/>
              </a:spcBef>
              <a:buNone/>
            </a:pPr>
            <a:r>
              <a:rPr lang="en-US" sz="1800" dirty="0" smtClean="0">
                <a:latin typeface="Courier New" panose="02070309020205020404" pitchFamily="49" charset="0"/>
                <a:cs typeface="Courier New" panose="02070309020205020404" pitchFamily="49" charset="0"/>
              </a:rPr>
              <a:t>}</a:t>
            </a:r>
          </a:p>
          <a:p>
            <a:r>
              <a:rPr lang="en-US" dirty="0" err="1" smtClean="0"/>
              <a:t>Khởi</a:t>
            </a:r>
            <a:r>
              <a:rPr lang="en-US" dirty="0" smtClean="0"/>
              <a:t> </a:t>
            </a:r>
            <a:r>
              <a:rPr lang="en-US" dirty="0" err="1" smtClean="0"/>
              <a:t>chạy</a:t>
            </a:r>
            <a:r>
              <a:rPr lang="en-US" dirty="0" smtClean="0"/>
              <a:t> YARA</a:t>
            </a:r>
            <a:endParaRPr lang="en-US" dirty="0"/>
          </a:p>
          <a:p>
            <a:pPr marL="0" indent="0">
              <a:lnSpc>
                <a:spcPct val="100000"/>
              </a:lnSpc>
              <a:spcBef>
                <a:spcPts val="0"/>
              </a:spcBef>
              <a:buNone/>
            </a:pPr>
            <a:r>
              <a:rPr lang="vi-VN" sz="1800" dirty="0" smtClean="0">
                <a:latin typeface="Courier New" panose="02070309020205020404" pitchFamily="49" charset="0"/>
                <a:cs typeface="Courier New" panose="02070309020205020404" pitchFamily="49" charset="0"/>
              </a:rPr>
              <a:t>$ </a:t>
            </a:r>
            <a:r>
              <a:rPr lang="vi-VN" sz="1800" dirty="0">
                <a:latin typeface="Courier New" panose="02070309020205020404" pitchFamily="49" charset="0"/>
                <a:cs typeface="Courier New" panose="02070309020205020404" pitchFamily="49" charset="0"/>
              </a:rPr>
              <a:t>yara -r suspicious.yara samples/</a:t>
            </a:r>
          </a:p>
          <a:p>
            <a:pPr marL="0" indent="0">
              <a:lnSpc>
                <a:spcPct val="100000"/>
              </a:lnSpc>
              <a:spcBef>
                <a:spcPts val="0"/>
              </a:spcBef>
              <a:buNone/>
            </a:pPr>
            <a:r>
              <a:rPr lang="vi-VN" sz="1800" dirty="0">
                <a:latin typeface="Courier New" panose="02070309020205020404" pitchFamily="49" charset="0"/>
                <a:cs typeface="Courier New" panose="02070309020205020404" pitchFamily="49" charset="0"/>
              </a:rPr>
              <a:t>suspicious_strings samples//spybot.exe</a:t>
            </a:r>
          </a:p>
          <a:p>
            <a:pPr marL="0" indent="0">
              <a:lnSpc>
                <a:spcPct val="100000"/>
              </a:lnSpc>
              <a:spcBef>
                <a:spcPts val="0"/>
              </a:spcBef>
              <a:buNone/>
            </a:pPr>
            <a:r>
              <a:rPr lang="vi-VN" sz="1800" dirty="0">
                <a:latin typeface="Courier New" panose="02070309020205020404" pitchFamily="49" charset="0"/>
                <a:cs typeface="Courier New" panose="02070309020205020404" pitchFamily="49" charset="0"/>
              </a:rPr>
              <a:t>suspicious_strings samples//wuamqr.exe</a:t>
            </a:r>
            <a:endParaRPr lang="vi-VN" sz="18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9702669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a:t>1.1. </a:t>
            </a:r>
            <a:r>
              <a:rPr lang="fr-FR" dirty="0" err="1"/>
              <a:t>Một</a:t>
            </a:r>
            <a:r>
              <a:rPr lang="fr-FR" dirty="0"/>
              <a:t> </a:t>
            </a:r>
            <a:r>
              <a:rPr lang="fr-FR" dirty="0" err="1"/>
              <a:t>số</a:t>
            </a:r>
            <a:r>
              <a:rPr lang="fr-FR" dirty="0"/>
              <a:t> </a:t>
            </a:r>
            <a:r>
              <a:rPr lang="fr-FR" dirty="0" err="1"/>
              <a:t>khái</a:t>
            </a:r>
            <a:r>
              <a:rPr lang="fr-FR" dirty="0"/>
              <a:t> </a:t>
            </a:r>
            <a:r>
              <a:rPr lang="fr-FR" dirty="0" err="1"/>
              <a:t>niệm</a:t>
            </a:r>
            <a:r>
              <a:rPr lang="fr-FR" dirty="0"/>
              <a:t> </a:t>
            </a:r>
            <a:r>
              <a:rPr lang="fr-FR" dirty="0" err="1"/>
              <a:t>cơ</a:t>
            </a:r>
            <a:r>
              <a:rPr lang="fr-FR" dirty="0"/>
              <a:t> </a:t>
            </a:r>
            <a:r>
              <a:rPr lang="fr-FR" dirty="0" err="1"/>
              <a:t>bản</a:t>
            </a:r>
            <a:endParaRPr lang="vi-VN" dirty="0"/>
          </a:p>
        </p:txBody>
      </p:sp>
      <p:sp>
        <p:nvSpPr>
          <p:cNvPr id="3" name="Content Placeholder 2"/>
          <p:cNvSpPr>
            <a:spLocks noGrp="1"/>
          </p:cNvSpPr>
          <p:nvPr>
            <p:ph idx="1"/>
          </p:nvPr>
        </p:nvSpPr>
        <p:spPr>
          <a:xfrm>
            <a:off x="272796" y="1820434"/>
            <a:ext cx="8485124" cy="4414512"/>
          </a:xfrm>
        </p:spPr>
        <p:txBody>
          <a:bodyPr/>
          <a:lstStyle/>
          <a:p>
            <a:pPr marL="0" indent="0">
              <a:buNone/>
            </a:pPr>
            <a:r>
              <a:rPr lang="vi-VN" sz="2000" dirty="0" smtClean="0"/>
              <a:t>Phân tích tĩnh được chia làm 2 loại:</a:t>
            </a:r>
          </a:p>
          <a:p>
            <a:r>
              <a:rPr lang="vi-VN" sz="2000" dirty="0" smtClean="0"/>
              <a:t>Phân </a:t>
            </a:r>
            <a:r>
              <a:rPr lang="vi-VN" sz="2000" dirty="0"/>
              <a:t>tích tĩnh cơ </a:t>
            </a:r>
            <a:r>
              <a:rPr lang="vi-VN" sz="2000" dirty="0" smtClean="0"/>
              <a:t>bản. Phân </a:t>
            </a:r>
            <a:r>
              <a:rPr lang="vi-VN" sz="2000" dirty="0"/>
              <a:t>tích tĩnh cơ bản bao gồm các kỹ thuật như:</a:t>
            </a:r>
          </a:p>
          <a:p>
            <a:pPr lvl="1"/>
            <a:r>
              <a:rPr lang="vi-VN" sz="1800" dirty="0"/>
              <a:t>Giải mã: Giải mã mã nhị phân thành mã nguồn lập trình.</a:t>
            </a:r>
          </a:p>
          <a:p>
            <a:pPr lvl="1"/>
            <a:r>
              <a:rPr lang="vi-VN" sz="1800" dirty="0"/>
              <a:t>Phân tích chuỗi: Tìm kiếm các chuỗi, hằng số trong mã.</a:t>
            </a:r>
          </a:p>
          <a:p>
            <a:pPr lvl="1"/>
            <a:r>
              <a:rPr lang="vi-VN" sz="1800" dirty="0"/>
              <a:t>Phân tích cấu trúc: Phân tích cấu trúc gói, lớp, hàm trong mã.</a:t>
            </a:r>
          </a:p>
          <a:p>
            <a:r>
              <a:rPr lang="vi-VN" sz="2000" dirty="0"/>
              <a:t>Phân tích tĩnh nâng </a:t>
            </a:r>
            <a:r>
              <a:rPr lang="vi-VN" sz="2000" dirty="0" smtClean="0"/>
              <a:t>cao. Phân </a:t>
            </a:r>
            <a:r>
              <a:rPr lang="vi-VN" sz="2000" dirty="0"/>
              <a:t>tích tĩnh nâng cao bao gồm các kỹ thuật phức tạp hơn như:</a:t>
            </a:r>
          </a:p>
          <a:p>
            <a:pPr lvl="1"/>
            <a:r>
              <a:rPr lang="vi-VN" sz="1800" dirty="0"/>
              <a:t>Phân tích luồng điều khiển: Tìm hiểu luồng điều khiển của chương trình.</a:t>
            </a:r>
          </a:p>
          <a:p>
            <a:pPr lvl="1"/>
            <a:r>
              <a:rPr lang="vi-VN" sz="1800" dirty="0"/>
              <a:t>Phân tích dòng dữ liệu: Theo dõi dòng dữ liệu qua chương trình.</a:t>
            </a:r>
          </a:p>
          <a:p>
            <a:pPr lvl="1"/>
            <a:r>
              <a:rPr lang="vi-VN" sz="1800" dirty="0"/>
              <a:t>Phân tích hàm: Phân tích các hàm trong chương trình để hiểu chức năng.</a:t>
            </a:r>
          </a:p>
          <a:p>
            <a:endParaRPr lang="vi-VN" sz="3200" dirty="0"/>
          </a:p>
        </p:txBody>
      </p:sp>
    </p:spTree>
    <p:extLst>
      <p:ext uri="{BB962C8B-B14F-4D97-AF65-F5344CB8AC3E}">
        <p14:creationId xmlns:p14="http://schemas.microsoft.com/office/powerpoint/2010/main" val="1830447163"/>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vi-VN"/>
          </a:p>
        </p:txBody>
      </p:sp>
      <p:sp>
        <p:nvSpPr>
          <p:cNvPr id="3" name="Content Placeholder 2"/>
          <p:cNvSpPr>
            <a:spLocks noGrp="1"/>
          </p:cNvSpPr>
          <p:nvPr>
            <p:ph idx="1"/>
          </p:nvPr>
        </p:nvSpPr>
        <p:spPr/>
        <p:txBody>
          <a:bodyPr/>
          <a:lstStyle/>
          <a:p>
            <a:r>
              <a:rPr lang="en-US" dirty="0">
                <a:latin typeface="Arial" panose="020B0604020202020204" pitchFamily="34" charset="0"/>
                <a:cs typeface="Arial" panose="020B0604020202020204" pitchFamily="34" charset="0"/>
              </a:rPr>
              <a:t>Do static analysis with 2 malware samples </a:t>
            </a:r>
            <a:r>
              <a:rPr lang="en-US" dirty="0">
                <a:latin typeface="Arial" panose="020B0604020202020204" pitchFamily="34" charset="0"/>
                <a:cs typeface="Arial" panose="020B0604020202020204" pitchFamily="34" charset="0"/>
                <a:sym typeface="Wingdings" panose="05000000000000000000" pitchFamily="2" charset="2"/>
              </a:rPr>
              <a:t> show report </a:t>
            </a:r>
            <a:r>
              <a:rPr lang="en-US" dirty="0" smtClean="0">
                <a:latin typeface="Arial" panose="020B0604020202020204" pitchFamily="34" charset="0"/>
                <a:cs typeface="Arial" panose="020B0604020202020204" pitchFamily="34" charset="0"/>
                <a:sym typeface="Wingdings" panose="05000000000000000000" pitchFamily="2" charset="2"/>
              </a:rPr>
              <a:t>details</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0764339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dirty="0" smtClean="0"/>
              <a:t>1.2 Vai trò của phân tích tĩnh</a:t>
            </a:r>
            <a:endParaRPr lang="vi-VN" dirty="0"/>
          </a:p>
        </p:txBody>
      </p:sp>
      <p:sp>
        <p:nvSpPr>
          <p:cNvPr id="3" name="Content Placeholder 2"/>
          <p:cNvSpPr>
            <a:spLocks noGrp="1"/>
          </p:cNvSpPr>
          <p:nvPr>
            <p:ph idx="1"/>
          </p:nvPr>
        </p:nvSpPr>
        <p:spPr>
          <a:xfrm>
            <a:off x="425196" y="1739154"/>
            <a:ext cx="8373364" cy="4414512"/>
          </a:xfrm>
        </p:spPr>
        <p:txBody>
          <a:bodyPr/>
          <a:lstStyle/>
          <a:p>
            <a:r>
              <a:rPr lang="vi-VN" sz="1800" dirty="0"/>
              <a:t>Cung cấp thông tin ban đầu mà không cần thực thi tệp: Phân tích tĩnh có thể được thực hiện mà không cần thực thi tệp. Điều này cho phép thu thập thông tin ban đầu về tệp mà không kích hoạt mã độc tiềm ẩn.</a:t>
            </a:r>
          </a:p>
          <a:p>
            <a:r>
              <a:rPr lang="vi-VN" sz="1800" dirty="0"/>
              <a:t>Xác định hành vi tiềm ẩn: Phân tích tĩnh có thể tiết lộ những gợi ý về hành vi tiềm ẩn của tệp như kết nối mạng, truy cập hệ thống tập tin, v.v. Điều này có thể giúp xác định liệu tệp có đáng nghi ngờ hay không.</a:t>
            </a:r>
          </a:p>
          <a:p>
            <a:r>
              <a:rPr lang="vi-VN" sz="1800" dirty="0"/>
              <a:t>Xác định cách thức hoạt động: Phân tích tĩnh có thể tiết lộ cách thức hoạt động của tệp thông qua việc khám phá cấu trúc, luồng điều khiển và các hàm.</a:t>
            </a:r>
          </a:p>
          <a:p>
            <a:r>
              <a:rPr lang="vi-VN" sz="1800" dirty="0"/>
              <a:t>Hỗ trợ phân tích động sau đó: Thông tin thu thập được từ phân tích tĩnh có thể hỗ trợ phân tích động sau đó khi thực thi tệp trong môi trường cô lập.</a:t>
            </a:r>
          </a:p>
          <a:p>
            <a:r>
              <a:rPr lang="vi-VN" sz="1800" dirty="0"/>
              <a:t>Phân loại tệp: Phân tích tĩnh có thể cung cấp đủ thông tin để phân loại nhanh tệp là bening hoặc đáng ngờ.</a:t>
            </a:r>
          </a:p>
          <a:p>
            <a:endParaRPr lang="vi-VN" sz="1600" dirty="0"/>
          </a:p>
        </p:txBody>
      </p:sp>
    </p:spTree>
    <p:extLst>
      <p:ext uri="{BB962C8B-B14F-4D97-AF65-F5344CB8AC3E}">
        <p14:creationId xmlns:p14="http://schemas.microsoft.com/office/powerpoint/2010/main" val="32001243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sz="3600" dirty="0" smtClean="0"/>
              <a:t>2.2 Một số công cụ phân tích tĩnh</a:t>
            </a:r>
            <a:endParaRPr lang="vi-VN" sz="3600" dirty="0"/>
          </a:p>
        </p:txBody>
      </p:sp>
      <p:sp>
        <p:nvSpPr>
          <p:cNvPr id="4" name="AutoShape 2" descr="Reverse Engineering Malware, Part 3: IDA Pro Introduction"/>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vi-VN"/>
          </a:p>
        </p:txBody>
      </p:sp>
      <p:pic>
        <p:nvPicPr>
          <p:cNvPr id="6" name="Content Placeholder 5"/>
          <p:cNvPicPr>
            <a:picLocks noGrp="1" noChangeAspect="1"/>
          </p:cNvPicPr>
          <p:nvPr>
            <p:ph idx="1"/>
          </p:nvPr>
        </p:nvPicPr>
        <p:blipFill>
          <a:blip r:embed="rId3"/>
          <a:stretch>
            <a:fillRect/>
          </a:stretch>
        </p:blipFill>
        <p:spPr>
          <a:xfrm>
            <a:off x="871778" y="1605738"/>
            <a:ext cx="1609725" cy="1933575"/>
          </a:xfrm>
          <a:prstGeom prst="rect">
            <a:avLst/>
          </a:prstGeom>
        </p:spPr>
      </p:pic>
      <p:pic>
        <p:nvPicPr>
          <p:cNvPr id="7" name="Picture 6"/>
          <p:cNvPicPr>
            <a:picLocks noChangeAspect="1"/>
          </p:cNvPicPr>
          <p:nvPr/>
        </p:nvPicPr>
        <p:blipFill>
          <a:blip r:embed="rId4"/>
          <a:stretch>
            <a:fillRect/>
          </a:stretch>
        </p:blipFill>
        <p:spPr>
          <a:xfrm>
            <a:off x="3216611" y="1641750"/>
            <a:ext cx="2758887" cy="1861552"/>
          </a:xfrm>
          <a:prstGeom prst="rect">
            <a:avLst/>
          </a:prstGeom>
        </p:spPr>
      </p:pic>
      <p:pic>
        <p:nvPicPr>
          <p:cNvPr id="1030" name="Picture 6" descr="4GB Patch – NTCor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4903" y="3754119"/>
            <a:ext cx="2973968" cy="98884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6"/>
          <a:stretch>
            <a:fillRect/>
          </a:stretch>
        </p:blipFill>
        <p:spPr>
          <a:xfrm>
            <a:off x="5695480" y="3816088"/>
            <a:ext cx="3187147" cy="1434550"/>
          </a:xfrm>
          <a:prstGeom prst="rect">
            <a:avLst/>
          </a:prstGeom>
        </p:spPr>
      </p:pic>
      <p:pic>
        <p:nvPicPr>
          <p:cNvPr id="10" name="Picture 9"/>
          <p:cNvPicPr>
            <a:picLocks noChangeAspect="1"/>
          </p:cNvPicPr>
          <p:nvPr/>
        </p:nvPicPr>
        <p:blipFill>
          <a:blip r:embed="rId7"/>
          <a:stretch>
            <a:fillRect/>
          </a:stretch>
        </p:blipFill>
        <p:spPr>
          <a:xfrm>
            <a:off x="6929124" y="1901311"/>
            <a:ext cx="1300477" cy="1342427"/>
          </a:xfrm>
          <a:prstGeom prst="rect">
            <a:avLst/>
          </a:prstGeom>
        </p:spPr>
      </p:pic>
      <p:pic>
        <p:nvPicPr>
          <p:cNvPr id="9" name="Picture 8"/>
          <p:cNvPicPr>
            <a:picLocks noChangeAspect="1"/>
          </p:cNvPicPr>
          <p:nvPr/>
        </p:nvPicPr>
        <p:blipFill>
          <a:blip r:embed="rId8"/>
          <a:stretch>
            <a:fillRect/>
          </a:stretch>
        </p:blipFill>
        <p:spPr>
          <a:xfrm>
            <a:off x="871778" y="4913899"/>
            <a:ext cx="1634152" cy="1637414"/>
          </a:xfrm>
          <a:prstGeom prst="rect">
            <a:avLst/>
          </a:prstGeom>
        </p:spPr>
      </p:pic>
      <p:pic>
        <p:nvPicPr>
          <p:cNvPr id="11" name="Picture 10"/>
          <p:cNvPicPr>
            <a:picLocks noChangeAspect="1"/>
          </p:cNvPicPr>
          <p:nvPr/>
        </p:nvPicPr>
        <p:blipFill>
          <a:blip r:embed="rId9"/>
          <a:stretch>
            <a:fillRect/>
          </a:stretch>
        </p:blipFill>
        <p:spPr>
          <a:xfrm>
            <a:off x="3423684" y="4913899"/>
            <a:ext cx="2155882" cy="1654971"/>
          </a:xfrm>
          <a:prstGeom prst="rect">
            <a:avLst/>
          </a:prstGeom>
        </p:spPr>
      </p:pic>
    </p:spTree>
    <p:extLst>
      <p:ext uri="{BB962C8B-B14F-4D97-AF65-F5344CB8AC3E}">
        <p14:creationId xmlns:p14="http://schemas.microsoft.com/office/powerpoint/2010/main" val="625889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Custom 9">
      <a:dk1>
        <a:srgbClr val="666666"/>
      </a:dk1>
      <a:lt1>
        <a:srgbClr val="FFFFFF"/>
      </a:lt1>
      <a:dk2>
        <a:srgbClr val="008080"/>
      </a:dk2>
      <a:lt2>
        <a:srgbClr val="FFFFFF"/>
      </a:lt2>
      <a:accent1>
        <a:srgbClr val="008080"/>
      </a:accent1>
      <a:accent2>
        <a:srgbClr val="339933"/>
      </a:accent2>
      <a:accent3>
        <a:srgbClr val="E56D54"/>
      </a:accent3>
      <a:accent4>
        <a:srgbClr val="666666"/>
      </a:accent4>
      <a:accent5>
        <a:srgbClr val="007681"/>
      </a:accent5>
      <a:accent6>
        <a:srgbClr val="003E51"/>
      </a:accent6>
      <a:hlink>
        <a:srgbClr val="008080"/>
      </a:hlink>
      <a:folHlink>
        <a:srgbClr val="D86A4E"/>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75D27180-D4DF-4869-B09C-D002188A0EED}" vid="{93434E6D-CDD9-4E7C-B98D-4249DC11F30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Duydt_Ptit_VN</Template>
  <TotalTime>28778</TotalTime>
  <Words>8185</Words>
  <Application>Microsoft Office PowerPoint</Application>
  <PresentationFormat>On-screen Show (4:3)</PresentationFormat>
  <Paragraphs>505</Paragraphs>
  <Slides>70</Slides>
  <Notes>38</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70</vt:i4>
      </vt:variant>
    </vt:vector>
  </HeadingPairs>
  <TitlesOfParts>
    <vt:vector size="80" baseType="lpstr">
      <vt:lpstr>Arial</vt:lpstr>
      <vt:lpstr>Arial Regular</vt:lpstr>
      <vt:lpstr>Calibri</vt:lpstr>
      <vt:lpstr>Courier New</vt:lpstr>
      <vt:lpstr>CyybmmNkhqrkBqvdbwUtopiaStd-Italic</vt:lpstr>
      <vt:lpstr>Georgia</vt:lpstr>
      <vt:lpstr>System Font Regular</vt:lpstr>
      <vt:lpstr>TjkgpnRrjrqcKlctrnUtopiaStd-Regular</vt:lpstr>
      <vt:lpstr>Wingdings</vt:lpstr>
      <vt:lpstr>Office Theme</vt:lpstr>
      <vt:lpstr>Phân tích  mã độc</vt:lpstr>
      <vt:lpstr>Phân tích mã độc dựa trên kỹ thuật phân tích tĩnh </vt:lpstr>
      <vt:lpstr>Giới thiệu</vt:lpstr>
      <vt:lpstr>1. Tổng quan về phân tích tĩnh   </vt:lpstr>
      <vt:lpstr>1.1. Một số khái niệm cơ bản</vt:lpstr>
      <vt:lpstr>1.1. Một số khái niệm cơ bản</vt:lpstr>
      <vt:lpstr>1.1. Một số khái niệm cơ bản</vt:lpstr>
      <vt:lpstr>1.2 Vai trò của phân tích tĩnh</vt:lpstr>
      <vt:lpstr>2.2 Một số công cụ phân tích tĩnh</vt:lpstr>
      <vt:lpstr>3. Quy trình phân tích tĩnh  </vt:lpstr>
      <vt:lpstr>3.1 Xác định loại của tệp</vt:lpstr>
      <vt:lpstr>3.1 Xác định loại của tệp</vt:lpstr>
      <vt:lpstr>3.1 Xác định loại của tệp</vt:lpstr>
      <vt:lpstr>3.1 Xác định loại của tệp</vt:lpstr>
      <vt:lpstr>3.1 Xác định loại của tệp</vt:lpstr>
      <vt:lpstr>3.1 Xác định loại của tệp</vt:lpstr>
      <vt:lpstr>3.1 Xác định loại của tệp</vt:lpstr>
      <vt:lpstr>3.2 Phân tích mã Hash</vt:lpstr>
      <vt:lpstr>3.2 Phân tích mã Hash</vt:lpstr>
      <vt:lpstr>3.2 Phân tích mã Hash</vt:lpstr>
      <vt:lpstr>3.2 Phân tích mã Hash</vt:lpstr>
      <vt:lpstr>3.3 Phân tích mẫu đang có sử dụng công cụ kết hợp nhiều Antivirus (AV) </vt:lpstr>
      <vt:lpstr>3.3 Phân tích mẫu đang có sử dụng công cụ kết hợp nhiều Antivirus (AV) </vt:lpstr>
      <vt:lpstr>3.4 Phân tích strings</vt:lpstr>
      <vt:lpstr>3.4 Phân tích strings</vt:lpstr>
      <vt:lpstr>3.4 Phân tích strings</vt:lpstr>
      <vt:lpstr>3.5 Obfuscation and packer checking</vt:lpstr>
      <vt:lpstr>3.5 Obfuscation and packer checking</vt:lpstr>
      <vt:lpstr>3.5 Obfuscation and packer checking</vt:lpstr>
      <vt:lpstr>3.5 Obfuscation and packer checking</vt:lpstr>
      <vt:lpstr>3.5 Obfuscation and packer checking</vt:lpstr>
      <vt:lpstr>3.5 Obfuscation and packer checking</vt:lpstr>
      <vt:lpstr>3.5 Obfuscation and packer checking</vt:lpstr>
      <vt:lpstr>3.5 Obfuscation and packer checking</vt:lpstr>
      <vt:lpstr>3.5 Obfuscation and packer checking</vt:lpstr>
      <vt:lpstr>3.5 Obfuscation and packer checking</vt:lpstr>
      <vt:lpstr>3.5 Obfuscation and packer checking</vt:lpstr>
      <vt:lpstr>3.5 Obfuscation and packer checking</vt:lpstr>
      <vt:lpstr>3.5 Obfuscation and packer checking</vt:lpstr>
      <vt:lpstr>3.5 Obfuscation and packer checking</vt:lpstr>
      <vt:lpstr>3.5 Obfuscation and packer checking</vt:lpstr>
      <vt:lpstr>3.5 Obfuscation and packer checking</vt:lpstr>
      <vt:lpstr>3.5 Obfuscation and packer checking</vt:lpstr>
      <vt:lpstr>3.5 Obfuscation and packer checking</vt:lpstr>
      <vt:lpstr>PowerPoint Presentation</vt:lpstr>
      <vt:lpstr>PowerPoint Presentation</vt:lpstr>
      <vt:lpstr>3.7 Tệp tin PE</vt:lpstr>
      <vt:lpstr>3.7 Tệp tin PE</vt:lpstr>
      <vt:lpstr>3.7 Tệp tin PE</vt:lpstr>
      <vt:lpstr>3.7 Tệp tin PE</vt:lpstr>
      <vt:lpstr>3.7 Tệp tin PE</vt:lpstr>
      <vt:lpstr>3.7 Tệp tin PE</vt:lpstr>
      <vt:lpstr>3.7 Tệp tin PE</vt:lpstr>
      <vt:lpstr>3.7 Tệp tin PE</vt:lpstr>
      <vt:lpstr>3.7 Tệp tin PE</vt:lpstr>
      <vt:lpstr>3.7 Tệp tin PE</vt:lpstr>
      <vt:lpstr>3.7 Tệp tin PE</vt:lpstr>
      <vt:lpstr>3.7 Tệp tin PE</vt:lpstr>
      <vt:lpstr>3.7 Tệp tin PE</vt:lpstr>
      <vt:lpstr>3.8 Phân loại mã độc</vt:lpstr>
      <vt:lpstr>Phân loại mã độc sử dụng Fuzzy Hashing</vt:lpstr>
      <vt:lpstr>Phân loại mã độc sử dụng Fuzzy Hashing</vt:lpstr>
      <vt:lpstr>Phân loại mã độc sử dụng Fuzzy Hashing</vt:lpstr>
      <vt:lpstr>Phân loại mã độc sử dụng Import Hash (imphash)</vt:lpstr>
      <vt:lpstr>Phân loại mã độc sử dụng Import Hash (imphash)</vt:lpstr>
      <vt:lpstr>Phân loại mã độc sử dụng Section Hash</vt:lpstr>
      <vt:lpstr>Phân loại mã độc sử dụng Yara</vt:lpstr>
      <vt:lpstr>Phân loại mã độc sử dụng Yara</vt:lpstr>
      <vt:lpstr>Phân loại mã độc sử dụng Yara</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user</dc:creator>
  <cp:keywords/>
  <dc:description/>
  <cp:lastModifiedBy>user</cp:lastModifiedBy>
  <cp:revision>409</cp:revision>
  <dcterms:created xsi:type="dcterms:W3CDTF">2021-05-27T09:51:38Z</dcterms:created>
  <dcterms:modified xsi:type="dcterms:W3CDTF">2023-08-08T01:14:15Z</dcterms:modified>
  <cp:category/>
</cp:coreProperties>
</file>